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324" r:id="rId5"/>
    <p:sldId id="325" r:id="rId6"/>
    <p:sldId id="303" r:id="rId7"/>
    <p:sldId id="295" r:id="rId8"/>
    <p:sldId id="296" r:id="rId9"/>
    <p:sldId id="297" r:id="rId10"/>
    <p:sldId id="264" r:id="rId11"/>
    <p:sldId id="360" r:id="rId12"/>
    <p:sldId id="274" r:id="rId13"/>
    <p:sldId id="357" r:id="rId14"/>
    <p:sldId id="358" r:id="rId15"/>
    <p:sldId id="359" r:id="rId16"/>
    <p:sldId id="361" r:id="rId17"/>
    <p:sldId id="362" r:id="rId18"/>
    <p:sldId id="363" r:id="rId19"/>
    <p:sldId id="364" r:id="rId20"/>
    <p:sldId id="366" r:id="rId21"/>
    <p:sldId id="367" r:id="rId22"/>
    <p:sldId id="368" r:id="rId23"/>
    <p:sldId id="369" r:id="rId24"/>
    <p:sldId id="287" r:id="rId25"/>
    <p:sldId id="326" r:id="rId26"/>
    <p:sldId id="378" r:id="rId27"/>
    <p:sldId id="377" r:id="rId28"/>
    <p:sldId id="327" r:id="rId29"/>
    <p:sldId id="302" r:id="rId30"/>
    <p:sldId id="304" r:id="rId31"/>
    <p:sldId id="328" r:id="rId32"/>
    <p:sldId id="329" r:id="rId33"/>
    <p:sldId id="330" r:id="rId34"/>
    <p:sldId id="335" r:id="rId35"/>
    <p:sldId id="331" r:id="rId36"/>
    <p:sldId id="332" r:id="rId37"/>
    <p:sldId id="382" r:id="rId38"/>
    <p:sldId id="334" r:id="rId39"/>
    <p:sldId id="336" r:id="rId40"/>
    <p:sldId id="337" r:id="rId41"/>
    <p:sldId id="298" r:id="rId42"/>
    <p:sldId id="339" r:id="rId43"/>
    <p:sldId id="383" r:id="rId44"/>
    <p:sldId id="338" r:id="rId45"/>
    <p:sldId id="305" r:id="rId46"/>
    <p:sldId id="353" r:id="rId47"/>
    <p:sldId id="354" r:id="rId48"/>
    <p:sldId id="355" r:id="rId49"/>
    <p:sldId id="340" r:id="rId50"/>
    <p:sldId id="356" r:id="rId51"/>
    <p:sldId id="371" r:id="rId52"/>
    <p:sldId id="365" r:id="rId53"/>
    <p:sldId id="372" r:id="rId54"/>
    <p:sldId id="381" r:id="rId55"/>
    <p:sldId id="374" r:id="rId56"/>
    <p:sldId id="375" r:id="rId57"/>
    <p:sldId id="376" r:id="rId58"/>
    <p:sldId id="300" r:id="rId59"/>
    <p:sldId id="301" r:id="rId60"/>
    <p:sldId id="342" r:id="rId61"/>
    <p:sldId id="341" r:id="rId62"/>
    <p:sldId id="343" r:id="rId63"/>
    <p:sldId id="344" r:id="rId64"/>
    <p:sldId id="379" r:id="rId65"/>
    <p:sldId id="345" r:id="rId66"/>
    <p:sldId id="346" r:id="rId67"/>
    <p:sldId id="348" r:id="rId68"/>
    <p:sldId id="349" r:id="rId69"/>
    <p:sldId id="351" r:id="rId70"/>
    <p:sldId id="352" r:id="rId71"/>
    <p:sldId id="38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1" autoAdjust="0"/>
    <p:restoredTop sz="94650"/>
  </p:normalViewPr>
  <p:slideViewPr>
    <p:cSldViewPr snapToGrid="0">
      <p:cViewPr varScale="1">
        <p:scale>
          <a:sx n="109" d="100"/>
          <a:sy n="109" d="100"/>
        </p:scale>
        <p:origin x="267" y="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24-25J-009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12/9/2024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7361016_" TargetMode="External"/><Relationship Id="rId2" Type="http://schemas.openxmlformats.org/officeDocument/2006/relationships/hyperlink" Target="https://www.researchgate.net/publication/368540469_Dual_Graph_Multitask_Framework_for_Imbalanced_Delivery_Time_Estimation?_tp=eyJjb250ZXh0Ijp7ImZpcnN0UGFnZSI6InB1YmxpY2F0aW9uIiwicGFnZSI6InB1YmxpY2F0aW9uIn19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gate.net/publication/343422476" TargetMode="External"/><Relationship Id="rId4" Type="http://schemas.openxmlformats.org/officeDocument/2006/relationships/hyperlink" Target="https://www.researchgate.net/publication/367362952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7528681" TargetMode="External"/><Relationship Id="rId2" Type="http://schemas.openxmlformats.org/officeDocument/2006/relationships/hyperlink" Target="https://www.mdpi.com/2071-1050/14/3/163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eople.duke.edu/~dandan/webfiles/PapersPayoff/Scarcity_02June2015.pd" TargetMode="External"/><Relationship Id="rId5" Type="http://schemas.openxmlformats.org/officeDocument/2006/relationships/hyperlink" Target="https://www.researchgate.net/publication/323040479_" TargetMode="External"/><Relationship Id="rId4" Type="http://schemas.openxmlformats.org/officeDocument/2006/relationships/hyperlink" Target="https://www.researchgate.net/publication/361913348_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227281341_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5489357" TargetMode="External"/><Relationship Id="rId2" Type="http://schemas.openxmlformats.org/officeDocument/2006/relationships/hyperlink" Target="https://link.springer.com/article/10.1007/s44163-023-00065-5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3390/info15080468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5000"/>
                <a:lumOff val="95000"/>
                <a:alpha val="66000"/>
              </a:schemeClr>
            </a:gs>
            <a:gs pos="76000">
              <a:schemeClr val="accent1">
                <a:lumMod val="45000"/>
                <a:lumOff val="55000"/>
                <a:alpha val="68000"/>
              </a:schemeClr>
            </a:gs>
            <a:gs pos="9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023510"/>
            <a:ext cx="10363200" cy="1470025"/>
          </a:xfrm>
        </p:spPr>
        <p:txBody>
          <a:bodyPr>
            <a:normAutofit/>
          </a:bodyPr>
          <a:lstStyle/>
          <a:p>
            <a:r>
              <a:rPr lang="en-US" b="1" dirty="0"/>
              <a:t>Innovative Enhancement in Online Delivery Service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787775"/>
            <a:ext cx="8534400" cy="708025"/>
          </a:xfrm>
        </p:spPr>
        <p:txBody>
          <a:bodyPr/>
          <a:lstStyle/>
          <a:p>
            <a:r>
              <a:rPr lang="en-US" dirty="0"/>
              <a:t>24-25J-298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D7B65B-98F3-C5FC-5698-83B5B9B3FE06}"/>
              </a:ext>
            </a:extLst>
          </p:cNvPr>
          <p:cNvSpPr/>
          <p:nvPr/>
        </p:nvSpPr>
        <p:spPr>
          <a:xfrm>
            <a:off x="609600" y="685800"/>
            <a:ext cx="3276600" cy="4572000"/>
          </a:xfrm>
          <a:custGeom>
            <a:avLst/>
            <a:gdLst>
              <a:gd name="connsiteX0" fmla="*/ 0 w 3276600"/>
              <a:gd name="connsiteY0" fmla="*/ 0 h 4572000"/>
              <a:gd name="connsiteX1" fmla="*/ 3276600 w 3276600"/>
              <a:gd name="connsiteY1" fmla="*/ 0 h 4572000"/>
              <a:gd name="connsiteX2" fmla="*/ 3276600 w 3276600"/>
              <a:gd name="connsiteY2" fmla="*/ 381000 h 4572000"/>
              <a:gd name="connsiteX3" fmla="*/ 381000 w 3276600"/>
              <a:gd name="connsiteY3" fmla="*/ 381000 h 4572000"/>
              <a:gd name="connsiteX4" fmla="*/ 381000 w 3276600"/>
              <a:gd name="connsiteY4" fmla="*/ 4572000 h 4572000"/>
              <a:gd name="connsiteX5" fmla="*/ 0 w 3276600"/>
              <a:gd name="connsiteY5" fmla="*/ 4572000 h 4572000"/>
              <a:gd name="connsiteX6" fmla="*/ 0 w 3276600"/>
              <a:gd name="connsiteY6" fmla="*/ 381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4572000">
                <a:moveTo>
                  <a:pt x="0" y="0"/>
                </a:moveTo>
                <a:lnTo>
                  <a:pt x="3276600" y="0"/>
                </a:lnTo>
                <a:lnTo>
                  <a:pt x="3276600" y="381000"/>
                </a:lnTo>
                <a:lnTo>
                  <a:pt x="381000" y="381000"/>
                </a:lnTo>
                <a:lnTo>
                  <a:pt x="381000" y="4572000"/>
                </a:lnTo>
                <a:lnTo>
                  <a:pt x="0" y="4572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9BFE6F-54DD-323F-A082-C1B28C4097D1}"/>
              </a:ext>
            </a:extLst>
          </p:cNvPr>
          <p:cNvSpPr/>
          <p:nvPr/>
        </p:nvSpPr>
        <p:spPr>
          <a:xfrm flipH="1" flipV="1">
            <a:off x="8305800" y="1600200"/>
            <a:ext cx="3276600" cy="4572000"/>
          </a:xfrm>
          <a:custGeom>
            <a:avLst/>
            <a:gdLst>
              <a:gd name="connsiteX0" fmla="*/ 0 w 3276600"/>
              <a:gd name="connsiteY0" fmla="*/ 0 h 4572000"/>
              <a:gd name="connsiteX1" fmla="*/ 3276600 w 3276600"/>
              <a:gd name="connsiteY1" fmla="*/ 0 h 4572000"/>
              <a:gd name="connsiteX2" fmla="*/ 3276600 w 3276600"/>
              <a:gd name="connsiteY2" fmla="*/ 381000 h 4572000"/>
              <a:gd name="connsiteX3" fmla="*/ 381000 w 3276600"/>
              <a:gd name="connsiteY3" fmla="*/ 381000 h 4572000"/>
              <a:gd name="connsiteX4" fmla="*/ 381000 w 3276600"/>
              <a:gd name="connsiteY4" fmla="*/ 4572000 h 4572000"/>
              <a:gd name="connsiteX5" fmla="*/ 0 w 3276600"/>
              <a:gd name="connsiteY5" fmla="*/ 4572000 h 4572000"/>
              <a:gd name="connsiteX6" fmla="*/ 0 w 3276600"/>
              <a:gd name="connsiteY6" fmla="*/ 381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4572000">
                <a:moveTo>
                  <a:pt x="0" y="0"/>
                </a:moveTo>
                <a:lnTo>
                  <a:pt x="3276600" y="0"/>
                </a:lnTo>
                <a:lnTo>
                  <a:pt x="3276600" y="381000"/>
                </a:lnTo>
                <a:lnTo>
                  <a:pt x="381000" y="381000"/>
                </a:lnTo>
                <a:lnTo>
                  <a:pt x="381000" y="4572000"/>
                </a:lnTo>
                <a:lnTo>
                  <a:pt x="0" y="4572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</a:t>
            </a:r>
            <a:r>
              <a:rPr lang="en-US" b="1" dirty="0">
                <a:solidFill>
                  <a:schemeClr val="tx1"/>
                </a:solidFill>
              </a:rPr>
              <a:t>.V.H</a:t>
            </a:r>
            <a:r>
              <a:rPr lang="en-US" sz="1800" b="1" dirty="0">
                <a:solidFill>
                  <a:schemeClr val="tx1"/>
                </a:solidFill>
              </a:rPr>
              <a:t>  |   24-25J-298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E97807E6-7778-8623-3528-F1AED0C96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351062"/>
              </p:ext>
            </p:extLst>
          </p:nvPr>
        </p:nvGraphicFramePr>
        <p:xfrm>
          <a:off x="450443" y="928173"/>
          <a:ext cx="11189014" cy="5442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994">
                  <a:extLst>
                    <a:ext uri="{9D8B030D-6E8A-4147-A177-3AD203B41FA5}">
                      <a16:colId xmlns:a16="http://schemas.microsoft.com/office/drawing/2014/main" val="2345897826"/>
                    </a:ext>
                  </a:extLst>
                </a:gridCol>
                <a:gridCol w="2412197">
                  <a:extLst>
                    <a:ext uri="{9D8B030D-6E8A-4147-A177-3AD203B41FA5}">
                      <a16:colId xmlns:a16="http://schemas.microsoft.com/office/drawing/2014/main" val="288924678"/>
                    </a:ext>
                  </a:extLst>
                </a:gridCol>
                <a:gridCol w="2310205">
                  <a:extLst>
                    <a:ext uri="{9D8B030D-6E8A-4147-A177-3AD203B41FA5}">
                      <a16:colId xmlns:a16="http://schemas.microsoft.com/office/drawing/2014/main" val="3863329438"/>
                    </a:ext>
                  </a:extLst>
                </a:gridCol>
                <a:gridCol w="1921263">
                  <a:extLst>
                    <a:ext uri="{9D8B030D-6E8A-4147-A177-3AD203B41FA5}">
                      <a16:colId xmlns:a16="http://schemas.microsoft.com/office/drawing/2014/main" val="2662702369"/>
                    </a:ext>
                  </a:extLst>
                </a:gridCol>
                <a:gridCol w="1698355">
                  <a:extLst>
                    <a:ext uri="{9D8B030D-6E8A-4147-A177-3AD203B41FA5}">
                      <a16:colId xmlns:a16="http://schemas.microsoft.com/office/drawing/2014/main" val="3769550012"/>
                    </a:ext>
                  </a:extLst>
                </a:gridCol>
              </a:tblGrid>
              <a:tr h="56603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Research Paper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Objectives &amp; Tasks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25802"/>
                  </a:ext>
                </a:extLst>
              </a:tr>
              <a:tr h="1264170">
                <a:tc v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Real-time Data Collection and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system confirms the delivery details with the customer before dispatch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an automated call upcoming delivery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fontAlgn="base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Automatically identify the scheduled delivery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22040"/>
                  </a:ext>
                </a:extLst>
              </a:tr>
              <a:tr h="114657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111111"/>
                          </a:solidFill>
                          <a:effectLst/>
                        </a:rPr>
                        <a:t>Dual Graph Multitask Framework for Imbalanced Delivery Time Estimation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          </a:t>
                      </a: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❌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90403"/>
                  </a:ext>
                </a:extLst>
              </a:tr>
              <a:tr h="1411167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111111"/>
                          </a:solidFill>
                          <a:effectLst/>
                        </a:rPr>
                        <a:t>Case study on delivery time determination using a machine learning approach in small batch production companies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❌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08866"/>
                  </a:ext>
                </a:extLst>
              </a:tr>
              <a:tr h="88197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111111"/>
                          </a:solidFill>
                          <a:effectLst/>
                        </a:rPr>
                        <a:t>Voice‐based AI in call center customer service: A natural field experiment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[3]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                 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❌</a:t>
                      </a:r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19358"/>
                  </a:ext>
                </a:extLst>
              </a:tr>
            </a:tbl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039049C6-EE80-8DE3-0CAD-A90B4F682735}"/>
              </a:ext>
            </a:extLst>
          </p:cNvPr>
          <p:cNvSpPr txBox="1">
            <a:spLocks/>
          </p:cNvSpPr>
          <p:nvPr/>
        </p:nvSpPr>
        <p:spPr>
          <a:xfrm>
            <a:off x="175379" y="202594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425483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0070C0"/>
              </a:buClr>
            </a:pPr>
            <a:r>
              <a:rPr lang="en-US" b="1" dirty="0"/>
              <a:t>Problem Statement</a:t>
            </a:r>
            <a:r>
              <a:rPr lang="en-US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Manual tracking causes delays and inaccurate delivery predictions in courier services, leading to customer dissatisfaction. An automated voice activation system can improve real-time updates and accuracy, addressing this issue?</a:t>
            </a:r>
          </a:p>
          <a:p>
            <a:pPr>
              <a:buClr>
                <a:srgbClr val="0070C0"/>
              </a:buClr>
            </a:pPr>
            <a:r>
              <a:rPr lang="en-US" b="1" dirty="0"/>
              <a:t>Key Challenges</a:t>
            </a:r>
            <a:r>
              <a:rPr lang="en-US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Scaling the system to handle large volumes of deliveries and ensuring real-time performance across multiple regions requires robust infrastructure and optimization. 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Safeguarding sensitive customer and delivery data collected through voice interactions is crucial, especially when dealing with personal information. 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The voice activation system must function consistently, even in challenging conditions like poor network connectivity or device issues, to ensure smooth delivery operations.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|   24-25J-298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7659E3-CF3D-875D-645B-8CFB2D942DDA}"/>
              </a:ext>
            </a:extLst>
          </p:cNvPr>
          <p:cNvSpPr txBox="1">
            <a:spLocks/>
          </p:cNvSpPr>
          <p:nvPr/>
        </p:nvSpPr>
        <p:spPr>
          <a:xfrm>
            <a:off x="226180" y="297619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09920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0070C0"/>
              </a:buClr>
            </a:pPr>
            <a:r>
              <a:rPr lang="en-US" b="1" dirty="0"/>
              <a:t>Specific Objective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dirty="0"/>
              <a:t>To implement an automated voice activation system that improves delivery time prediction by providing real-time updates, enhancing communication between couriers and customers, and ensuring accurate and timely delivery information. </a:t>
            </a:r>
          </a:p>
          <a:p>
            <a:pPr>
              <a:buClr>
                <a:srgbClr val="0070C0"/>
              </a:buClr>
            </a:pPr>
            <a:r>
              <a:rPr lang="en-US" b="1" dirty="0"/>
              <a:t>Sub Objectives</a:t>
            </a:r>
            <a:r>
              <a:rPr lang="en-US" dirty="0"/>
              <a:t>:</a:t>
            </a:r>
            <a:endParaRPr lang="en-US" dirty="0">
              <a:ea typeface="Cambria"/>
            </a:endParaRPr>
          </a:p>
          <a:p>
            <a:pPr lvl="1">
              <a:buClr>
                <a:srgbClr val="0070C0"/>
              </a:buClr>
            </a:pPr>
            <a:r>
              <a:rPr lang="en-US" dirty="0"/>
              <a:t>To Create a voice-activated system that allows users to interact with courier services to receive and manage delivery time predictions seamlessly. 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To Enhance real-time communication between couriers and customers through voice-based updates, improving delivery accuracy and customer satisfaction.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52204F3-8D6C-691D-C6FE-D48BAC05666F}"/>
              </a:ext>
            </a:extLst>
          </p:cNvPr>
          <p:cNvSpPr txBox="1">
            <a:spLocks/>
          </p:cNvSpPr>
          <p:nvPr/>
        </p:nvSpPr>
        <p:spPr>
          <a:xfrm>
            <a:off x="119997" y="19484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and Sub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CE9273-86F8-4512-8101-FEE87E2FF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real-time communication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couriers and customers through voice-based updates, improving delivery accuracy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2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Methodology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3D0A1-0910-920D-1233-C57F84415626}"/>
              </a:ext>
            </a:extLst>
          </p:cNvPr>
          <p:cNvSpPr/>
          <p:nvPr/>
        </p:nvSpPr>
        <p:spPr>
          <a:xfrm>
            <a:off x="2610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</p:spTree>
    <p:extLst>
      <p:ext uri="{BB962C8B-B14F-4D97-AF65-F5344CB8AC3E}">
        <p14:creationId xmlns:p14="http://schemas.microsoft.com/office/powerpoint/2010/main" val="257321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7980731-3EC6-5E38-AE98-5839F1C1FBAF}"/>
              </a:ext>
            </a:extLst>
          </p:cNvPr>
          <p:cNvSpPr txBox="1">
            <a:spLocks/>
          </p:cNvSpPr>
          <p:nvPr/>
        </p:nvSpPr>
        <p:spPr>
          <a:xfrm>
            <a:off x="175380" y="19484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4DC736-4CBD-FE14-788D-C3DF2B03F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2387" r="2761" b="5709"/>
          <a:stretch/>
        </p:blipFill>
        <p:spPr>
          <a:xfrm>
            <a:off x="460216" y="1065007"/>
            <a:ext cx="11642138" cy="4754880"/>
          </a:xfrm>
        </p:spPr>
      </p:pic>
    </p:spTree>
    <p:extLst>
      <p:ext uri="{BB962C8B-B14F-4D97-AF65-F5344CB8AC3E}">
        <p14:creationId xmlns:p14="http://schemas.microsoft.com/office/powerpoint/2010/main" val="277836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0070C0"/>
              </a:buClr>
            </a:pPr>
            <a:r>
              <a:rPr lang="en-US" b="1" dirty="0"/>
              <a:t>Technology</a:t>
            </a:r>
            <a:r>
              <a:rPr lang="en-US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MongoDB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Asterisk-PBX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Python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Machine Learning</a:t>
            </a:r>
          </a:p>
          <a:p>
            <a:pPr>
              <a:buClr>
                <a:srgbClr val="0070C0"/>
              </a:buClr>
            </a:pPr>
            <a:r>
              <a:rPr lang="en-US" b="1" dirty="0"/>
              <a:t>Calibration Methods: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Voice Recognition Calibration 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Performance Metrics Analysis </a:t>
            </a:r>
          </a:p>
          <a:p>
            <a:pPr>
              <a:buClr>
                <a:srgbClr val="0070C0"/>
              </a:buClr>
            </a:pPr>
            <a:r>
              <a:rPr lang="en-US" b="1" dirty="0"/>
              <a:t>Error Correction Methods</a:t>
            </a:r>
            <a:r>
              <a:rPr lang="en-US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Contextual Understanding </a:t>
            </a:r>
          </a:p>
          <a:p>
            <a:pPr lvl="1">
              <a:buClr>
                <a:srgbClr val="0070C0"/>
              </a:buClr>
            </a:pPr>
            <a:r>
              <a:rPr lang="en-US" dirty="0"/>
              <a:t>Speech Recognition Adjustment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2A7C2FF-365B-099A-DBAC-4C987EEFDCD2}"/>
              </a:ext>
            </a:extLst>
          </p:cNvPr>
          <p:cNvSpPr txBox="1">
            <a:spLocks/>
          </p:cNvSpPr>
          <p:nvPr/>
        </p:nvSpPr>
        <p:spPr>
          <a:xfrm>
            <a:off x="147561" y="288184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 to be Used</a:t>
            </a:r>
          </a:p>
        </p:txBody>
      </p:sp>
    </p:spTree>
    <p:extLst>
      <p:ext uri="{BB962C8B-B14F-4D97-AF65-F5344CB8AC3E}">
        <p14:creationId xmlns:p14="http://schemas.microsoft.com/office/powerpoint/2010/main" val="235366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19" y="1676399"/>
            <a:ext cx="11684000" cy="5181600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lang="en-US" sz="2400" b="1" dirty="0"/>
              <a:t>System Requirements</a:t>
            </a:r>
            <a:r>
              <a:rPr lang="en-US" sz="2400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Hardware: Microphone, Processing Unit</a:t>
            </a:r>
          </a:p>
          <a:p>
            <a:pPr lvl="1">
              <a:spcAft>
                <a:spcPts val="1200"/>
              </a:spcAft>
              <a:buClr>
                <a:srgbClr val="0070C0"/>
              </a:buClr>
            </a:pPr>
            <a:r>
              <a:rPr lang="en-US" sz="2400" dirty="0"/>
              <a:t>Connectivity: Reliable internet connection</a:t>
            </a:r>
          </a:p>
          <a:p>
            <a:pPr>
              <a:buClr>
                <a:srgbClr val="0070C0"/>
              </a:buClr>
            </a:pPr>
            <a:r>
              <a:rPr lang="en-US" sz="2400" b="1" dirty="0"/>
              <a:t>Personnel Requirements</a:t>
            </a:r>
            <a:r>
              <a:rPr lang="en-US" sz="2400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Knowledge about Machine Learning</a:t>
            </a:r>
          </a:p>
          <a:p>
            <a:pPr lvl="1">
              <a:spcAft>
                <a:spcPts val="1200"/>
              </a:spcAft>
              <a:buClr>
                <a:srgbClr val="0070C0"/>
              </a:buClr>
            </a:pPr>
            <a:r>
              <a:rPr lang="en-US" sz="2400" dirty="0"/>
              <a:t>Knowledge about Programming Proficiency</a:t>
            </a:r>
          </a:p>
          <a:p>
            <a:pPr>
              <a:buClr>
                <a:srgbClr val="0070C0"/>
              </a:buClr>
            </a:pPr>
            <a:r>
              <a:rPr lang="en-US" sz="2400" b="1" dirty="0"/>
              <a:t>Software Requirements</a:t>
            </a:r>
            <a:r>
              <a:rPr lang="en-US" sz="2400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Voice Recognition Software 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Natural Language Processing (NLP)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A5B8E4A-8EB1-CEA5-7486-44A198865BCA}"/>
              </a:ext>
            </a:extLst>
          </p:cNvPr>
          <p:cNvSpPr txBox="1">
            <a:spLocks/>
          </p:cNvSpPr>
          <p:nvPr/>
        </p:nvSpPr>
        <p:spPr>
          <a:xfrm>
            <a:off x="203200" y="297619"/>
            <a:ext cx="11841239" cy="116106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System, Personnel, and Software Requirements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208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F13251AD-27A5-587C-E730-655F82674EBA}"/>
              </a:ext>
            </a:extLst>
          </p:cNvPr>
          <p:cNvSpPr txBox="1">
            <a:spLocks/>
          </p:cNvSpPr>
          <p:nvPr/>
        </p:nvSpPr>
        <p:spPr>
          <a:xfrm>
            <a:off x="243856" y="19061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C7DE7-164B-406D-9657-131087962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737" y="1202684"/>
            <a:ext cx="10738568" cy="47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8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19" y="1763486"/>
            <a:ext cx="11684000" cy="5181600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lang="en-US" sz="2400" b="1" dirty="0"/>
              <a:t>Market Potential</a:t>
            </a:r>
            <a:r>
              <a:rPr lang="en-US" sz="2400" dirty="0"/>
              <a:t>:</a:t>
            </a:r>
          </a:p>
          <a:p>
            <a:pPr lvl="1">
              <a:spcAft>
                <a:spcPts val="1800"/>
              </a:spcAft>
              <a:buClr>
                <a:srgbClr val="0070C0"/>
              </a:buClr>
            </a:pPr>
            <a:r>
              <a:rPr lang="en-US" sz="2400" dirty="0"/>
              <a:t>Identify key segments such as e-commerce businesses, logistics companies, and delivery service providers that require efficient delivery systems.</a:t>
            </a:r>
          </a:p>
          <a:p>
            <a:pPr lvl="1">
              <a:spcAft>
                <a:spcPts val="18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Benefits</a:t>
            </a:r>
            <a:r>
              <a:rPr lang="en-US" sz="2400" dirty="0"/>
              <a:t>: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Voice activation allows for quick updates and instructions, reducing the time spent on manual communication.</a:t>
            </a:r>
          </a:p>
          <a:p>
            <a:pPr lvl="1">
              <a:buClr>
                <a:srgbClr val="0070C0"/>
              </a:buClr>
            </a:pPr>
            <a:r>
              <a:rPr lang="en-US" sz="2400" dirty="0"/>
              <a:t>Automation decreases the need for manual tracking and communication, resulting in lower labor costs.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781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</a:t>
            </a:r>
            <a:r>
              <a:rPr lang="en-US" b="1" dirty="0">
                <a:solidFill>
                  <a:schemeClr val="tx1"/>
                </a:solidFill>
              </a:rPr>
              <a:t>V.H</a:t>
            </a:r>
            <a:r>
              <a:rPr lang="en-US" sz="1800" b="1" dirty="0">
                <a:solidFill>
                  <a:schemeClr val="tx1"/>
                </a:solidFill>
              </a:rPr>
              <a:t>   |   24-25J-298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909D91B-E908-A1A5-7435-3D36EA670F09}"/>
              </a:ext>
            </a:extLst>
          </p:cNvPr>
          <p:cNvSpPr txBox="1">
            <a:spLocks/>
          </p:cNvSpPr>
          <p:nvPr/>
        </p:nvSpPr>
        <p:spPr>
          <a:xfrm>
            <a:off x="175380" y="297619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Commercialization</a:t>
            </a:r>
          </a:p>
        </p:txBody>
      </p:sp>
    </p:spTree>
    <p:extLst>
      <p:ext uri="{BB962C8B-B14F-4D97-AF65-F5344CB8AC3E}">
        <p14:creationId xmlns:p14="http://schemas.microsoft.com/office/powerpoint/2010/main" val="252199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952EB7-73C2-7889-8496-FDB279C2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67057"/>
              </p:ext>
            </p:extLst>
          </p:nvPr>
        </p:nvGraphicFramePr>
        <p:xfrm>
          <a:off x="1325288" y="1241107"/>
          <a:ext cx="9430658" cy="524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329">
                  <a:extLst>
                    <a:ext uri="{9D8B030D-6E8A-4147-A177-3AD203B41FA5}">
                      <a16:colId xmlns:a16="http://schemas.microsoft.com/office/drawing/2014/main" val="3028615143"/>
                    </a:ext>
                  </a:extLst>
                </a:gridCol>
                <a:gridCol w="4715329">
                  <a:extLst>
                    <a:ext uri="{9D8B030D-6E8A-4147-A177-3AD203B41FA5}">
                      <a16:colId xmlns:a16="http://schemas.microsoft.com/office/drawing/2014/main" val="1490188662"/>
                    </a:ext>
                  </a:extLst>
                </a:gridCol>
              </a:tblGrid>
              <a:tr h="66150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193"/>
                  </a:ext>
                </a:extLst>
              </a:tr>
              <a:tr h="647988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Voice Recognition Software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62734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NLP/AI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3569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Processing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29044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Microphones/Voice-Activated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0" marR="0" lvl="4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04591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Basic Integration with Existing Courier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0" marR="0" lvl="4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68223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Other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54229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5871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b="1"/>
                        <a:t>Total Cost Per Floating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b="1" dirty="0"/>
                        <a:t>$127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29094"/>
                  </a:ext>
                </a:extLst>
              </a:tr>
            </a:tbl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F42956B2-6E8D-4CE4-8882-72E740E4357A}"/>
              </a:ext>
            </a:extLst>
          </p:cNvPr>
          <p:cNvSpPr txBox="1">
            <a:spLocks/>
          </p:cNvSpPr>
          <p:nvPr/>
        </p:nvSpPr>
        <p:spPr>
          <a:xfrm>
            <a:off x="175380" y="294120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397628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C0A27-E14B-59D2-F7B2-BA823E22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54819-083C-81B8-3D12-CF3C895DA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1093"/>
            <a:ext cx="12192000" cy="677107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48C53B-AB34-4449-53A4-D84976C61AEF}"/>
              </a:ext>
            </a:extLst>
          </p:cNvPr>
          <p:cNvSpPr txBox="1"/>
          <p:nvPr/>
        </p:nvSpPr>
        <p:spPr>
          <a:xfrm>
            <a:off x="3352800" y="1401268"/>
            <a:ext cx="28136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Devanagari" pitchFamily="18" charset="0"/>
                <a:ea typeface="+mj-ea"/>
              </a:rPr>
              <a:t>Supervisor :</a:t>
            </a:r>
          </a:p>
          <a:p>
            <a:pPr algn="l" fontAlgn="base"/>
            <a:r>
              <a:rPr lang="en-US" b="0" i="0" u="none" strike="noStrike" dirty="0">
                <a:solidFill>
                  <a:srgbClr val="053769"/>
                </a:solidFill>
                <a:effectLst/>
                <a:latin typeface="Roboto Slab" panose="020F0502020204030204"/>
              </a:rPr>
              <a:t>Mr. </a:t>
            </a:r>
            <a:r>
              <a:rPr lang="en-US" b="0" i="0" u="none" strike="noStrike" dirty="0" err="1">
                <a:solidFill>
                  <a:srgbClr val="053769"/>
                </a:solidFill>
                <a:effectLst/>
                <a:latin typeface="Roboto Slab" panose="020F0502020204030204"/>
              </a:rPr>
              <a:t>Uditha</a:t>
            </a:r>
            <a:r>
              <a:rPr lang="en-US" b="0" i="0" u="none" strike="noStrike" dirty="0">
                <a:solidFill>
                  <a:srgbClr val="053769"/>
                </a:solidFill>
                <a:effectLst/>
                <a:latin typeface="Roboto Slab" panose="020F0502020204030204"/>
              </a:rPr>
              <a:t> </a:t>
            </a:r>
            <a:r>
              <a:rPr lang="en-US" b="0" i="0" u="none" strike="noStrike" dirty="0" err="1">
                <a:solidFill>
                  <a:srgbClr val="053769"/>
                </a:solidFill>
                <a:effectLst/>
                <a:latin typeface="Roboto Slab" panose="020F0502020204030204"/>
              </a:rPr>
              <a:t>Dharmakeerthi</a:t>
            </a:r>
            <a:endParaRPr lang="en-US" b="0" i="0" u="none" strike="noStrike" dirty="0">
              <a:solidFill>
                <a:srgbClr val="053769"/>
              </a:solidFill>
              <a:effectLst/>
              <a:latin typeface="Roboto Slab" panose="020F0502020204030204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C2CA94-E728-2022-E30B-A10709A1E208}"/>
              </a:ext>
            </a:extLst>
          </p:cNvPr>
          <p:cNvGrpSpPr/>
          <p:nvPr/>
        </p:nvGrpSpPr>
        <p:grpSpPr>
          <a:xfrm>
            <a:off x="633958" y="5405998"/>
            <a:ext cx="10681191" cy="730538"/>
            <a:chOff x="710158" y="4516702"/>
            <a:chExt cx="10681191" cy="7305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281C18-757B-3960-2B50-E6E6FACBD520}"/>
                </a:ext>
              </a:extLst>
            </p:cNvPr>
            <p:cNvSpPr txBox="1"/>
            <p:nvPr/>
          </p:nvSpPr>
          <p:spPr>
            <a:xfrm>
              <a:off x="710158" y="4570132"/>
              <a:ext cx="169681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>
                  <a:latin typeface="Adobe Devanagari" pitchFamily="18" charset="0"/>
                  <a:ea typeface="+mj-ea"/>
                </a:rPr>
                <a:t>Ellewela</a:t>
              </a:r>
              <a:r>
                <a:rPr lang="en-US" sz="2000" b="1" dirty="0">
                  <a:latin typeface="Adobe Devanagari" pitchFamily="18" charset="0"/>
                  <a:ea typeface="+mj-ea"/>
                </a:rPr>
                <a:t> A.V.H</a:t>
              </a:r>
            </a:p>
            <a:p>
              <a:pPr algn="ctr"/>
              <a:r>
                <a:rPr lang="en-US" dirty="0"/>
                <a:t>IT21361272</a:t>
              </a:r>
              <a:endParaRPr lang="en-US" dirty="0">
                <a:latin typeface="Adobe Devanagari" pitchFamily="18" charset="0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7405D7-F911-478B-624D-3C50C0632E47}"/>
                </a:ext>
              </a:extLst>
            </p:cNvPr>
            <p:cNvSpPr txBox="1"/>
            <p:nvPr/>
          </p:nvSpPr>
          <p:spPr>
            <a:xfrm>
              <a:off x="3425546" y="4570132"/>
              <a:ext cx="219354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>
                  <a:latin typeface="Adobe Devanagari" pitchFamily="18" charset="0"/>
                  <a:ea typeface="+mj-ea"/>
                </a:rPr>
                <a:t>Rathnayaka</a:t>
              </a:r>
              <a:r>
                <a:rPr lang="en-US" sz="2000" b="1" dirty="0">
                  <a:latin typeface="Adobe Devanagari" pitchFamily="18" charset="0"/>
                  <a:ea typeface="+mj-ea"/>
                </a:rPr>
                <a:t> K.P.Y.N</a:t>
              </a:r>
            </a:p>
            <a:p>
              <a:pPr algn="ctr"/>
              <a:r>
                <a:rPr lang="en-US" dirty="0"/>
                <a:t>IT21031748</a:t>
              </a:r>
              <a:endParaRPr lang="en-US" dirty="0">
                <a:latin typeface="Adobe Devanagari" pitchFamily="18" charset="0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D4954F-CB1E-6023-4C8A-4A35616D3A17}"/>
                </a:ext>
              </a:extLst>
            </p:cNvPr>
            <p:cNvSpPr txBox="1"/>
            <p:nvPr/>
          </p:nvSpPr>
          <p:spPr>
            <a:xfrm>
              <a:off x="6478486" y="4570132"/>
              <a:ext cx="209307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Adobe Devanagari" pitchFamily="18" charset="0"/>
                  <a:ea typeface="+mj-ea"/>
                </a:rPr>
                <a:t>D.T.D Dissanayake</a:t>
              </a:r>
            </a:p>
            <a:p>
              <a:pPr algn="ctr"/>
              <a:r>
                <a:rPr lang="en-US" dirty="0">
                  <a:latin typeface="Adobe Devanagari" pitchFamily="18" charset="0"/>
                  <a:ea typeface="+mj-ea"/>
                </a:rPr>
                <a:t>IT21165948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42466B-FCA1-205D-286E-954EA36D748D}"/>
                </a:ext>
              </a:extLst>
            </p:cNvPr>
            <p:cNvSpPr txBox="1"/>
            <p:nvPr/>
          </p:nvSpPr>
          <p:spPr>
            <a:xfrm>
              <a:off x="9819059" y="4516702"/>
              <a:ext cx="157229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Adobe Devanagari" pitchFamily="18" charset="0"/>
                  <a:ea typeface="+mj-ea"/>
                </a:rPr>
                <a:t>Silva K.H.L.D </a:t>
              </a:r>
            </a:p>
            <a:p>
              <a:pPr algn="ctr"/>
              <a:r>
                <a:rPr lang="en-US" dirty="0">
                  <a:latin typeface="Adobe Devanagari" pitchFamily="18" charset="0"/>
                  <a:ea typeface="+mj-ea"/>
                </a:rPr>
                <a:t>IT21374838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339FA4-DFB6-5B3E-2541-D7C84CF20759}"/>
              </a:ext>
            </a:extLst>
          </p:cNvPr>
          <p:cNvSpPr txBox="1"/>
          <p:nvPr/>
        </p:nvSpPr>
        <p:spPr>
          <a:xfrm>
            <a:off x="8900649" y="1341118"/>
            <a:ext cx="23905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dobe Devanagari" pitchFamily="18" charset="0"/>
                <a:ea typeface="+mj-ea"/>
              </a:rPr>
              <a:t>Co-Supervisor :</a:t>
            </a:r>
          </a:p>
          <a:p>
            <a:pPr algn="l" fontAlgn="base"/>
            <a:r>
              <a:rPr lang="en-US" b="0" i="0" u="none" strike="noStrike" dirty="0">
                <a:solidFill>
                  <a:srgbClr val="053769"/>
                </a:solidFill>
                <a:effectLst/>
                <a:latin typeface="Roboto Slab" panose="020F0502020204030204"/>
              </a:rPr>
              <a:t>Mr. </a:t>
            </a:r>
            <a:r>
              <a:rPr lang="en-US" b="0" i="0" u="none" strike="noStrike" dirty="0" err="1">
                <a:solidFill>
                  <a:srgbClr val="053769"/>
                </a:solidFill>
                <a:effectLst/>
                <a:latin typeface="Roboto Slab" panose="020F0502020204030204"/>
              </a:rPr>
              <a:t>Amila</a:t>
            </a:r>
            <a:r>
              <a:rPr lang="en-US" b="0" i="0" u="none" strike="noStrike" dirty="0">
                <a:solidFill>
                  <a:srgbClr val="053769"/>
                </a:solidFill>
                <a:effectLst/>
                <a:latin typeface="Roboto Slab" panose="020F0502020204030204"/>
              </a:rPr>
              <a:t> </a:t>
            </a:r>
            <a:r>
              <a:rPr lang="en-US" b="0" i="0" u="none" strike="noStrike" dirty="0" err="1">
                <a:solidFill>
                  <a:srgbClr val="053769"/>
                </a:solidFill>
                <a:effectLst/>
                <a:latin typeface="Roboto Slab" panose="020F0502020204030204"/>
              </a:rPr>
              <a:t>Senarathne</a:t>
            </a:r>
            <a:endParaRPr lang="en-US" b="0" i="0" u="none" strike="noStrike" dirty="0">
              <a:solidFill>
                <a:srgbClr val="053769"/>
              </a:solidFill>
              <a:effectLst/>
              <a:latin typeface="Roboto Slab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58673-DA36-4307-8430-6082AE57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20" y="3500998"/>
            <a:ext cx="1905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FA4CC2-1D88-4198-A6AB-FEF976BE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8" y="3554428"/>
            <a:ext cx="1905000" cy="190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9988F0-CC66-4B37-89B6-0466D046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04" y="3500998"/>
            <a:ext cx="1905000" cy="190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6D10AE-EBAE-4159-85AB-C8B8195B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02" y="920542"/>
            <a:ext cx="2127910" cy="231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476080-6072-4CEE-8D5A-266B74936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664" y="920542"/>
            <a:ext cx="2315667" cy="231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A6A43E-7977-45E1-B166-E0FC733EF8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93061" y="3500998"/>
            <a:ext cx="1888443" cy="1958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19231-21F6-4CCB-BAEA-E8AE7BF1D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1" y="3542968"/>
            <a:ext cx="1777268" cy="1872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41DE3-F475-438C-80A3-FDE3B8C5C6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82" y="3457460"/>
            <a:ext cx="2043949" cy="2043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6FA1D-3D9F-4DA4-9A1F-B057F76C49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92" y="3500998"/>
            <a:ext cx="1874370" cy="19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03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493836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>
                <a:highlight>
                  <a:srgbClr val="FFFFFF"/>
                </a:highlight>
              </a:rPr>
              <a:t>[1] </a:t>
            </a:r>
            <a:r>
              <a:rPr lang="en-US" sz="2400" b="0" i="0" dirty="0">
                <a:solidFill>
                  <a:srgbClr val="111111"/>
                </a:solidFill>
                <a:effectLst/>
              </a:rPr>
              <a:t>Dual Graph Multitask Framework for Imbalanced Delivery Time Estimation</a:t>
            </a:r>
            <a:r>
              <a:rPr lang="en-US" sz="2400" dirty="0">
                <a:highlight>
                  <a:srgbClr val="FFFFFF"/>
                </a:highlight>
                <a:hlinkClick r:id="rId2"/>
              </a:rPr>
              <a:t>(https://www.researchgate.net/publication/368540469_</a:t>
            </a:r>
            <a:r>
              <a:rPr lang="en-US" sz="2400" b="0" i="0" dirty="0">
                <a:effectLst/>
                <a:highlight>
                  <a:srgbClr val="FFFFFF"/>
                </a:highlight>
              </a:rPr>
              <a:t>)</a:t>
            </a:r>
            <a:endParaRPr lang="en-US" sz="2400" dirty="0">
              <a:highlight>
                <a:srgbClr val="FFFFFF"/>
              </a:highlight>
            </a:endParaRP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[2] </a:t>
            </a:r>
            <a:r>
              <a:rPr lang="en-US" sz="2400" b="0" i="0" dirty="0">
                <a:solidFill>
                  <a:srgbClr val="111111"/>
                </a:solidFill>
                <a:effectLst/>
              </a:rPr>
              <a:t>Case study on delivery time determination using a machine learning approach in small batch production companies</a:t>
            </a: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https://www.researchgate.net/publication/377361016_</a:t>
            </a:r>
            <a:r>
              <a:rPr lang="en-US" sz="2400" dirty="0"/>
              <a:t>)</a:t>
            </a: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[3] </a:t>
            </a:r>
            <a:r>
              <a:rPr lang="en-US" sz="2400" b="0" i="0" dirty="0">
                <a:solidFill>
                  <a:srgbClr val="111111"/>
                </a:solidFill>
                <a:effectLst/>
              </a:rPr>
              <a:t>Voice‐based AI in call center customer service: A natural field experiment</a:t>
            </a: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(</a:t>
            </a:r>
            <a:r>
              <a:rPr lang="en-US" sz="2400" dirty="0">
                <a:hlinkClick r:id="rId4"/>
              </a:rPr>
              <a:t>https://www.researchgate.net/publication/367362952</a:t>
            </a:r>
            <a:r>
              <a:rPr lang="en-US" sz="2400" dirty="0"/>
              <a:t>)</a:t>
            </a:r>
            <a:endParaRPr lang="en-US" sz="2400" dirty="0">
              <a:ea typeface="Cambria"/>
            </a:endParaRP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[4] </a:t>
            </a:r>
            <a:r>
              <a:rPr lang="en-US" sz="2400" b="0" i="0" dirty="0">
                <a:solidFill>
                  <a:srgbClr val="111111"/>
                </a:solidFill>
                <a:effectLst/>
              </a:rPr>
              <a:t>Determinants of Courier Service Quality in e-Commerce from Customers’ Perspective</a:t>
            </a:r>
          </a:p>
          <a:p>
            <a:pPr marL="0" indent="0"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https://www.researchgate.net/publication/343422476</a:t>
            </a:r>
            <a:r>
              <a:rPr lang="en-US" sz="2400" dirty="0"/>
              <a:t> )</a:t>
            </a:r>
            <a:endParaRPr lang="en-US" sz="2400" dirty="0">
              <a:ea typeface="Cambria"/>
            </a:endParaRPr>
          </a:p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|   24-25J-298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27F960-F760-B96A-8933-3C3D4094806D}"/>
              </a:ext>
            </a:extLst>
          </p:cNvPr>
          <p:cNvSpPr txBox="1">
            <a:spLocks/>
          </p:cNvSpPr>
          <p:nvPr/>
        </p:nvSpPr>
        <p:spPr>
          <a:xfrm>
            <a:off x="175380" y="38175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9720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IT21165634 | </a:t>
            </a:r>
            <a:r>
              <a:rPr lang="en-US" dirty="0" err="1"/>
              <a:t>RathnAyaka</a:t>
            </a:r>
            <a:r>
              <a:rPr lang="en-US" dirty="0"/>
              <a:t> K.P.Y.N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Technology(IT)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07DA2F2F-0391-5C2C-E5B9-A8AE8FE328A4}"/>
              </a:ext>
            </a:extLst>
          </p:cNvPr>
          <p:cNvSpPr/>
          <p:nvPr/>
        </p:nvSpPr>
        <p:spPr>
          <a:xfrm>
            <a:off x="304800" y="3048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6E8425E3-2B4E-7749-93E8-9070A36DD3C4}"/>
              </a:ext>
            </a:extLst>
          </p:cNvPr>
          <p:cNvSpPr/>
          <p:nvPr/>
        </p:nvSpPr>
        <p:spPr>
          <a:xfrm rot="10800000">
            <a:off x="10363200" y="25146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39100CB-B35E-418B-9175-5E475BF2786F}"/>
              </a:ext>
            </a:extLst>
          </p:cNvPr>
          <p:cNvSpPr txBox="1">
            <a:spLocks/>
          </p:cNvSpPr>
          <p:nvPr/>
        </p:nvSpPr>
        <p:spPr>
          <a:xfrm>
            <a:off x="720722" y="4102212"/>
            <a:ext cx="6658486" cy="719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F6FC6"/>
                </a:solidFill>
                <a:latin typeface="Open Sans" panose="020F0502020204030204" pitchFamily="34" charset="0"/>
              </a:rPr>
              <a:t>Recognized the employee </a:t>
            </a:r>
            <a:r>
              <a:rPr lang="en-US" sz="2400" b="1" dirty="0" err="1">
                <a:solidFill>
                  <a:srgbClr val="0F6FC6"/>
                </a:solidFill>
                <a:latin typeface="Open Sans" panose="020F0502020204030204" pitchFamily="34" charset="0"/>
              </a:rPr>
              <a:t>behaviour</a:t>
            </a:r>
            <a:r>
              <a:rPr lang="en-US" sz="2400" b="1" dirty="0">
                <a:solidFill>
                  <a:srgbClr val="0F6FC6"/>
                </a:solidFill>
                <a:latin typeface="Open Sans" panose="020F0502020204030204" pitchFamily="34" charset="0"/>
              </a:rPr>
              <a:t> and identify the improvements as a percentage.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CA325-27FF-42C1-8B82-9AE30AA36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114300"/>
            <a:ext cx="2082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INTRODUCTION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BF58A1-355B-6D2A-5311-F8E7FAB1D4B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9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F9A4-23D9-A03D-5BF6-63DD810A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148897"/>
            <a:ext cx="11684000" cy="57091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ea typeface="Cambria"/>
              </a:rPr>
              <a:t>1. </a:t>
            </a:r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 Employee Performance Data Collection</a:t>
            </a:r>
          </a:p>
          <a:p>
            <a:pPr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Track key metrics such as attendance, delivery times, task completion, and customer feedback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0" indent="0"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  <a:buNone/>
            </a:pPr>
            <a:r>
              <a:rPr lang="en-GB" sz="2800" dirty="0">
                <a:solidFill>
                  <a:srgbClr val="000000"/>
                </a:solidFill>
                <a:latin typeface="-webkit-standard"/>
              </a:rPr>
              <a:t>2.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Comprehensive Data Analyse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</a:rPr>
              <a:t> 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Analyse employee behaviour across various time frames (peak hours, holidays, etc.) to identify patterns and workload distribution.</a:t>
            </a:r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     </a:t>
            </a:r>
          </a:p>
          <a:p>
            <a:pPr marL="0" indent="0"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  <a:buNone/>
            </a:pPr>
            <a:r>
              <a:rPr lang="en-US" sz="2800" dirty="0"/>
              <a:t>3.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Workforce Optimization </a:t>
            </a:r>
          </a:p>
          <a:p>
            <a:pPr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Evaluate the need for additional staffing during peak times or reduced staffing during off-peak periods using historical data</a:t>
            </a:r>
            <a:endParaRPr lang="en-GB" sz="2800" i="0" u="none" strike="noStrike" dirty="0">
              <a:solidFill>
                <a:srgbClr val="000000"/>
              </a:solidFill>
              <a:effectLst/>
            </a:endParaRPr>
          </a:p>
          <a:p>
            <a:pPr>
              <a:spcBef>
                <a:spcPts val="572"/>
              </a:spcBef>
              <a:spcAft>
                <a:spcPts val="1800"/>
              </a:spcAft>
              <a:buClr>
                <a:srgbClr val="0070C0"/>
              </a:buClr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BE4A8-5254-F5C0-F160-6FD1C238E31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73C43F-ECCD-7FB6-C7F4-1A0E78BE5853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5372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F9A4-23D9-A03D-5BF6-63DD810A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79991"/>
            <a:ext cx="11684000" cy="57091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"/>
              </a:rPr>
              <a:t>4. 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Machine Learning Model Implementation</a:t>
            </a:r>
            <a:endParaRPr lang="en-US" dirty="0">
              <a:ea typeface="Cambria"/>
            </a:endParaRPr>
          </a:p>
          <a:p>
            <a:pPr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Develop algorithms to predict future staffing needs and employee performance based on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trends and seasonal demand patterns.</a:t>
            </a:r>
          </a:p>
          <a:p>
            <a:pPr marL="0" indent="0"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  <a:buNone/>
            </a:pPr>
            <a:r>
              <a:rPr lang="en-US" sz="2800" dirty="0"/>
              <a:t> 5.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Operational Efficiency and Forecasting</a:t>
            </a:r>
            <a:endParaRPr lang="en-US" sz="2800" dirty="0"/>
          </a:p>
          <a:p>
            <a:pPr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Generate forecasts of future schedules and performance metrics to optimize resource allocation and improve overall productivity.</a:t>
            </a:r>
            <a:endParaRPr lang="en-US" sz="2800" dirty="0">
              <a:ea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BE4A8-5254-F5C0-F160-6FD1C238E31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73C43F-ECCD-7FB6-C7F4-1A0E78BE5853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 dirty="0">
                <a:latin typeface="Open Sans"/>
                <a:ea typeface="Open Sans"/>
                <a:cs typeface="Open San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0987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Research Gap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2D2BED-45B6-C0C6-06CE-9F8956216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468375"/>
              </p:ext>
            </p:extLst>
          </p:nvPr>
        </p:nvGraphicFramePr>
        <p:xfrm>
          <a:off x="495300" y="1004715"/>
          <a:ext cx="11449049" cy="5462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975">
                  <a:extLst>
                    <a:ext uri="{9D8B030D-6E8A-4147-A177-3AD203B41FA5}">
                      <a16:colId xmlns:a16="http://schemas.microsoft.com/office/drawing/2014/main" val="2345897826"/>
                    </a:ext>
                  </a:extLst>
                </a:gridCol>
                <a:gridCol w="2469466">
                  <a:extLst>
                    <a:ext uri="{9D8B030D-6E8A-4147-A177-3AD203B41FA5}">
                      <a16:colId xmlns:a16="http://schemas.microsoft.com/office/drawing/2014/main" val="288924678"/>
                    </a:ext>
                  </a:extLst>
                </a:gridCol>
                <a:gridCol w="2365055">
                  <a:extLst>
                    <a:ext uri="{9D8B030D-6E8A-4147-A177-3AD203B41FA5}">
                      <a16:colId xmlns:a16="http://schemas.microsoft.com/office/drawing/2014/main" val="3863329438"/>
                    </a:ext>
                  </a:extLst>
                </a:gridCol>
                <a:gridCol w="1966876">
                  <a:extLst>
                    <a:ext uri="{9D8B030D-6E8A-4147-A177-3AD203B41FA5}">
                      <a16:colId xmlns:a16="http://schemas.microsoft.com/office/drawing/2014/main" val="2662702369"/>
                    </a:ext>
                  </a:extLst>
                </a:gridCol>
                <a:gridCol w="1738677">
                  <a:extLst>
                    <a:ext uri="{9D8B030D-6E8A-4147-A177-3AD203B41FA5}">
                      <a16:colId xmlns:a16="http://schemas.microsoft.com/office/drawing/2014/main" val="3769550012"/>
                    </a:ext>
                  </a:extLst>
                </a:gridCol>
              </a:tblGrid>
              <a:tr h="356772">
                <a:tc row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Research Paper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Objectives &amp; Tasks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25802"/>
                  </a:ext>
                </a:extLst>
              </a:tr>
              <a:tr h="1754129">
                <a:tc v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Tracking employee performance and work schedules by gathering attendance, performance data, and related metrics.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Analyzing data to ensure coverage across business hours, peak times, and holidays.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Analyzing workflow and workload to decide if more staff are needed.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Display forecasted schedules, performance criteria, and staffing needs to administrators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22040"/>
                  </a:ext>
                </a:extLst>
              </a:tr>
              <a:tr h="1159509"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Employee Recognition, Task Performance, and OCB: Mediated and Moderated by Pride[1]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           </a:t>
                      </a: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❌</a:t>
                      </a: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❌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90403"/>
                  </a:ext>
                </a:extLst>
              </a:tr>
              <a:tr h="1195644"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/>
                        <a:t>The Key Strategies for Measuring Employee Performance in Companies: A Systematic Review[2]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❌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✔️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❌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08866"/>
                  </a:ext>
                </a:extLst>
              </a:tr>
              <a:tr h="89193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 of Work Breaks in Well-Being and Performance[3]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✔️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✔️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19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F9A4-23D9-A03D-5BF6-63DD810A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38943"/>
            <a:ext cx="11684000" cy="49887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ea typeface="Cambria"/>
            </a:endParaRPr>
          </a:p>
          <a:p>
            <a:pPr>
              <a:spcAft>
                <a:spcPts val="20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 can machine learning algorithms be applied to predict future staffing needs and optimize employee performance based on behaviour patterns?</a:t>
            </a:r>
          </a:p>
          <a:p>
            <a:pPr>
              <a:spcAft>
                <a:spcPts val="20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is the impact of predictive staffing solutions on improving delivery times and customer satisfaction?</a:t>
            </a:r>
          </a:p>
          <a:p>
            <a:pPr>
              <a:spcAft>
                <a:spcPts val="20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What are the key performance metrics that influence employee efficiency in a delivery system?</a:t>
            </a:r>
          </a:p>
          <a:p>
            <a:pPr>
              <a:spcAft>
                <a:spcPts val="20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 can machine learning models be designed to accurately forecast staffing needs during peak and off-peak times?</a:t>
            </a:r>
          </a:p>
          <a:p>
            <a:pPr>
              <a:spcAft>
                <a:spcPts val="2000"/>
              </a:spcAft>
              <a:buClr>
                <a:srgbClr val="0070C0"/>
              </a:buClr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 does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analyzing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individual employee behaviour improve overall workforce management and operational efficiency?</a:t>
            </a:r>
          </a:p>
          <a:p>
            <a:pPr>
              <a:spcAft>
                <a:spcPts val="2000"/>
              </a:spcAft>
              <a:buClr>
                <a:srgbClr val="0070C0"/>
              </a:buClr>
            </a:pPr>
            <a:endParaRPr lang="en-GB" sz="2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BE4A8-5254-F5C0-F160-6FD1C238E31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73C43F-ECCD-7FB6-C7F4-1A0E78BE5853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73091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17006"/>
            <a:ext cx="11684000" cy="16110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develop a machine learning-based system that predicts future staffing needs and enhances employee performance by analysing behaviour patterns, thereby improving operational efficiency and resource allocation.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68124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Main Objective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8E55EC2-318D-8ACA-EB12-7B663B8373E7}"/>
              </a:ext>
            </a:extLst>
          </p:cNvPr>
          <p:cNvSpPr txBox="1">
            <a:spLocks/>
          </p:cNvSpPr>
          <p:nvPr/>
        </p:nvSpPr>
        <p:spPr>
          <a:xfrm>
            <a:off x="168123" y="2568273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Sub 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11A62A-0393-78A6-A5DA-01A9860CCF56}"/>
              </a:ext>
            </a:extLst>
          </p:cNvPr>
          <p:cNvSpPr txBox="1">
            <a:spLocks/>
          </p:cNvSpPr>
          <p:nvPr/>
        </p:nvSpPr>
        <p:spPr>
          <a:xfrm>
            <a:off x="402316" y="3537300"/>
            <a:ext cx="11684000" cy="1611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GB" sz="6400" b="1" i="0" u="none" strike="noStrike" dirty="0">
                <a:solidFill>
                  <a:srgbClr val="000000"/>
                </a:solidFill>
                <a:effectLst/>
              </a:rPr>
              <a:t>Data Collection</a:t>
            </a:r>
            <a:r>
              <a:rPr lang="en-GB" sz="6400" b="0" i="0" u="none" strike="noStrike" dirty="0">
                <a:solidFill>
                  <a:srgbClr val="000000"/>
                </a:solidFill>
                <a:effectLst/>
              </a:rPr>
              <a:t>: Gather and organize employee performance data, including attendance, task completion rates, and work schedules.</a:t>
            </a:r>
            <a:r>
              <a:rPr lang="en-US" sz="6400" dirty="0"/>
              <a:t>Establish a routing mechanism to select best path.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GB" sz="6400" b="1" i="0" u="none" strike="noStrike" dirty="0">
                <a:solidFill>
                  <a:srgbClr val="000000"/>
                </a:solidFill>
                <a:effectLst/>
              </a:rPr>
              <a:t>Behaviour Analysis </a:t>
            </a:r>
            <a:r>
              <a:rPr lang="en-GB" sz="6400" b="0" i="0" u="none" strike="noStrike" dirty="0">
                <a:solidFill>
                  <a:srgbClr val="000000"/>
                </a:solidFill>
                <a:effectLst/>
              </a:rPr>
              <a:t>: Analyse employee behaviour patterns across peak hours, holidays, and normal business hours to identify workload distribution.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GB" sz="6400" b="1" dirty="0"/>
              <a:t>Machine Learning Implementation</a:t>
            </a:r>
            <a:r>
              <a:rPr lang="en-GB" sz="6400" dirty="0"/>
              <a:t>: Develop and implement machine learning algorithms to predict future staffing requirements and optimize workforce efficiency.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GB" sz="6400" b="1" dirty="0"/>
              <a:t>Performance Forecasting</a:t>
            </a:r>
            <a:r>
              <a:rPr lang="en-GB" sz="6400" dirty="0"/>
              <a:t>: Provide insights and forecasts for staffing schedules and performance improvements to aid in workforce planning and decision-making.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9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METHODOLOGY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882A9-4101-221E-18BD-0E300CB9B98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</a:t>
            </a:r>
            <a:r>
              <a:rPr lang="en-US" b="1" dirty="0">
                <a:solidFill>
                  <a:schemeClr val="tx1"/>
                </a:solidFill>
              </a:rPr>
              <a:t>.N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4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|   </a:t>
            </a:r>
            <a:r>
              <a:rPr lang="en-US" sz="1800" b="1" dirty="0" err="1">
                <a:solidFill>
                  <a:schemeClr val="tx1"/>
                </a:solidFill>
              </a:rPr>
              <a:t>Rath</a:t>
            </a:r>
            <a:r>
              <a:rPr lang="en-US" b="1" dirty="0" err="1">
                <a:solidFill>
                  <a:schemeClr val="tx1"/>
                </a:solidFill>
              </a:rPr>
              <a:t>nayaka</a:t>
            </a:r>
            <a:r>
              <a:rPr lang="en-US" b="1" dirty="0">
                <a:solidFill>
                  <a:schemeClr val="tx1"/>
                </a:solidFill>
              </a:rPr>
              <a:t> K.P.Y.N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System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E783B7-2D17-60DD-D4E9-DE7A3DA85D5C}"/>
              </a:ext>
            </a:extLst>
          </p:cNvPr>
          <p:cNvSpPr/>
          <p:nvPr/>
        </p:nvSpPr>
        <p:spPr>
          <a:xfrm>
            <a:off x="487680" y="1128410"/>
            <a:ext cx="11399520" cy="52656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FA42D6-A23A-831E-9724-92D0930F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16244" r="6117" b="9480"/>
          <a:stretch/>
        </p:blipFill>
        <p:spPr>
          <a:xfrm>
            <a:off x="1499616" y="1385171"/>
            <a:ext cx="8973312" cy="43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3382-1C3B-E6E5-BA34-11F592DE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00B0F0"/>
              </a:buClr>
            </a:pPr>
            <a:r>
              <a:rPr lang="en-US" dirty="0"/>
              <a:t>Increased reliance on fast and reliable delivery services highlights the need for efficiency in logistics. </a:t>
            </a:r>
          </a:p>
          <a:p>
            <a:pPr>
              <a:buClr>
                <a:srgbClr val="00B0F0"/>
              </a:buClr>
            </a:pPr>
            <a:r>
              <a:rPr lang="en-US" dirty="0"/>
              <a:t>Issues like unreliable delivery times, inefficient routing, and inadequate tracking systems lead to customer dissatisfaction. </a:t>
            </a:r>
          </a:p>
          <a:p>
            <a:pPr>
              <a:buClr>
                <a:srgbClr val="00B0F0"/>
              </a:buClr>
            </a:pPr>
            <a:r>
              <a:rPr lang="en-US" dirty="0"/>
              <a:t>Utilizing AI and Machine Learning can streamline processes, improve accuracy, and lower operational costs. </a:t>
            </a:r>
          </a:p>
          <a:p>
            <a:pPr>
              <a:buClr>
                <a:srgbClr val="00B0F0"/>
              </a:buClr>
            </a:pPr>
            <a:r>
              <a:rPr lang="en-US" dirty="0"/>
              <a:t>Enhancing communication and feedback mechanisms is crucial for improving the overall customer experience. </a:t>
            </a:r>
          </a:p>
          <a:p>
            <a:pPr>
              <a:buClr>
                <a:srgbClr val="00B0F0"/>
              </a:buClr>
            </a:pPr>
            <a:r>
              <a:rPr lang="en-US" dirty="0"/>
              <a:t>Develop a system to optimize delivery efficiency through automated voice activation, fleet management, and customer satisfaction analysis.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BAF21-F588-FE91-D315-9C09FC05CFE3}"/>
              </a:ext>
            </a:extLst>
          </p:cNvPr>
          <p:cNvSpPr txBox="1">
            <a:spLocks/>
          </p:cNvSpPr>
          <p:nvPr/>
        </p:nvSpPr>
        <p:spPr>
          <a:xfrm>
            <a:off x="0" y="161093"/>
            <a:ext cx="12192000" cy="677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Introduction To Overall Project</a:t>
            </a:r>
          </a:p>
        </p:txBody>
      </p:sp>
    </p:spTree>
    <p:extLst>
      <p:ext uri="{BB962C8B-B14F-4D97-AF65-F5344CB8AC3E}">
        <p14:creationId xmlns:p14="http://schemas.microsoft.com/office/powerpoint/2010/main" val="203846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08" y="1180907"/>
            <a:ext cx="11684000" cy="5181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2800" dirty="0"/>
              <a:t>1.    Data Collection</a:t>
            </a:r>
          </a:p>
          <a:p>
            <a:pPr marL="0" indent="0">
              <a:buNone/>
            </a:pPr>
            <a:r>
              <a:rPr lang="en-GB" sz="2800" dirty="0"/>
              <a:t>                     Tools: TSheets (attendance) and BambooHR (performance).</a:t>
            </a:r>
          </a:p>
          <a:p>
            <a:pPr marL="0" indent="0">
              <a:buNone/>
            </a:pPr>
            <a:r>
              <a:rPr lang="en-GB" sz="2800" dirty="0"/>
              <a:t>2.    Data Processing</a:t>
            </a:r>
          </a:p>
          <a:p>
            <a:pPr marL="0" indent="0">
              <a:buNone/>
            </a:pPr>
            <a:r>
              <a:rPr lang="en-GB" sz="2800" dirty="0"/>
              <a:t>                     Technology: Python with Pandas.</a:t>
            </a:r>
          </a:p>
          <a:p>
            <a:pPr marL="0" indent="0">
              <a:buNone/>
            </a:pPr>
            <a:r>
              <a:rPr lang="en-GB" sz="3200" dirty="0"/>
              <a:t>3.     </a:t>
            </a:r>
            <a:r>
              <a:rPr lang="en-GB" sz="3200" dirty="0" err="1"/>
              <a:t>Behavior</a:t>
            </a:r>
            <a:r>
              <a:rPr lang="en-GB" sz="3200" dirty="0"/>
              <a:t> Analysis:</a:t>
            </a:r>
          </a:p>
          <a:p>
            <a:pPr marL="0" indent="0">
              <a:buNone/>
            </a:pPr>
            <a:r>
              <a:rPr lang="en-GB" sz="3200" dirty="0"/>
              <a:t>                     Tools: R, Tableau, and Matplotlib.</a:t>
            </a:r>
          </a:p>
          <a:p>
            <a:pPr marL="0" indent="0">
              <a:buNone/>
            </a:pPr>
            <a:r>
              <a:rPr lang="en-GB" sz="3200" dirty="0"/>
              <a:t>4.     Machine Learning:</a:t>
            </a:r>
          </a:p>
          <a:p>
            <a:pPr marL="0" indent="0">
              <a:buNone/>
            </a:pPr>
            <a:r>
              <a:rPr lang="en-GB" sz="3200" dirty="0"/>
              <a:t>                     Frameworks: TensorFlow and Scikit-learn.</a:t>
            </a:r>
          </a:p>
          <a:p>
            <a:pPr marL="0" indent="0">
              <a:buNone/>
            </a:pPr>
            <a:r>
              <a:rPr lang="en-GB" sz="3200" dirty="0"/>
              <a:t>5.     Performance Evaluation:</a:t>
            </a:r>
          </a:p>
          <a:p>
            <a:pPr marL="0" indent="0">
              <a:buNone/>
            </a:pPr>
            <a:r>
              <a:rPr lang="en-GB" sz="3200" dirty="0"/>
              <a:t>                     Metrics: Accuracy and precision with Scikit-learn.</a:t>
            </a:r>
          </a:p>
          <a:p>
            <a:pPr marL="0" indent="0">
              <a:buNone/>
            </a:pPr>
            <a:r>
              <a:rPr lang="en-GB" sz="3200" dirty="0"/>
              <a:t>6.     Reporting:</a:t>
            </a:r>
          </a:p>
          <a:p>
            <a:pPr marL="0" indent="0">
              <a:buNone/>
            </a:pPr>
            <a:r>
              <a:rPr lang="en-GB" sz="3200" dirty="0"/>
              <a:t>                     Tools: Tableau or Power BI.</a:t>
            </a:r>
          </a:p>
          <a:p>
            <a:pPr marL="0" indent="0">
              <a:buNone/>
            </a:pPr>
            <a:r>
              <a:rPr lang="en-GB" sz="3200" dirty="0"/>
              <a:t>7.     NLP:</a:t>
            </a:r>
          </a:p>
          <a:p>
            <a:pPr marL="0" indent="0">
              <a:buNone/>
            </a:pPr>
            <a:r>
              <a:rPr lang="en-GB" sz="3200" dirty="0"/>
              <a:t>                     Libraries: NLTK, and Google Cloud Speech-to-Text.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953547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57" y="1230085"/>
            <a:ext cx="11684000" cy="4005943"/>
          </a:xfrm>
        </p:spPr>
        <p:txBody>
          <a:bodyPr>
            <a:noAutofit/>
          </a:bodyPr>
          <a:lstStyle/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Hardware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Computers/Servers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 For data processing and model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Data Collection Devices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Attendance tracking devices (e.g., RFID readers).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Performance monitoring sensors (if applicable).</a:t>
            </a: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Personal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Knowledge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Proficiency in data analysis and statistics.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Familiarity with machine learning algorithms and frameworks (e.g., TensorFlow, Scikit-learn).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Understanding of data visualization tools (e.g., Tableau, Power BI).</a:t>
            </a:r>
          </a:p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Software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Data Processing Tools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Python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: For data analysis and modelling (with libraries like Pandas, NumPy,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Machine Learning Frameworks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TensorFlow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 or 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Scikit-learn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: For building and training machine learning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Data Visualization Tools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Tableau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 or 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Power BI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: For reporting and visualizing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IDE/Code Editors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Jupiter Notebook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 or </a:t>
            </a:r>
            <a:r>
              <a:rPr lang="en-GB" sz="1200" b="1" i="0" u="none" strike="noStrike" dirty="0">
                <a:solidFill>
                  <a:srgbClr val="000000"/>
                </a:solidFill>
                <a:effectLst/>
              </a:rPr>
              <a:t>PyCharm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</a:rPr>
              <a:t>: For writing and testing code.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26304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Gantt Chart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3D1BCD-8F95-5DF4-3AB3-239F8468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26"/>
          <a:stretch/>
        </p:blipFill>
        <p:spPr>
          <a:xfrm>
            <a:off x="763921" y="1636563"/>
            <a:ext cx="10922039" cy="39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3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SUPPORTING ITEMS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E8BD67-B9EE-5720-5BE3-9CF68A72D52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72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909D91B-E908-A1A5-7435-3D36EA670F09}"/>
              </a:ext>
            </a:extLst>
          </p:cNvPr>
          <p:cNvSpPr txBox="1">
            <a:spLocks/>
          </p:cNvSpPr>
          <p:nvPr/>
        </p:nvSpPr>
        <p:spPr>
          <a:xfrm>
            <a:off x="175380" y="138197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F496F-AD74-1568-0CE6-F874C6215B6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09C14F-71CC-A6F9-B2A7-480119500E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4914" y="953501"/>
            <a:ext cx="1182708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.  Market Demand for Employee Performance Optimization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Growing Need in Workforce Management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Organizations are increasingly seeking advanced solutions to monitor and enhance employee performance, driven by the need for improved productivity and operational efficiency across various industries.</a:t>
            </a:r>
          </a:p>
          <a:p>
            <a:pPr marL="0" indent="0" algn="l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2.  Scalability of the Solution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Flexibility for Diverse Organizations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The system is designed to adapt to various organizational sizes and structures, enabling the integration of additional performance metrics and tools as needed to meet evolving business requirements.</a:t>
            </a:r>
          </a:p>
          <a:p>
            <a:pPr marL="0" indent="0" algn="l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3.  Cost-Effective Operation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Minimized Operational Costs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 By automating the collection and analysis of employee performance data, the solution reduces reliance on manual evaluations and frequent oversight, significantly lowering operational expenses while improving workforce efficiency.</a:t>
            </a:r>
          </a:p>
        </p:txBody>
      </p:sp>
    </p:spTree>
    <p:extLst>
      <p:ext uri="{BB962C8B-B14F-4D97-AF65-F5344CB8AC3E}">
        <p14:creationId xmlns:p14="http://schemas.microsoft.com/office/powerpoint/2010/main" val="185221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Budget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6C7933-8350-FA2C-AC3B-8C46DD9EF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891704"/>
              </p:ext>
            </p:extLst>
          </p:nvPr>
        </p:nvGraphicFramePr>
        <p:xfrm>
          <a:off x="1226456" y="2068286"/>
          <a:ext cx="9430658" cy="2253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329">
                  <a:extLst>
                    <a:ext uri="{9D8B030D-6E8A-4147-A177-3AD203B41FA5}">
                      <a16:colId xmlns:a16="http://schemas.microsoft.com/office/drawing/2014/main" val="3028615143"/>
                    </a:ext>
                  </a:extLst>
                </a:gridCol>
                <a:gridCol w="4715329">
                  <a:extLst>
                    <a:ext uri="{9D8B030D-6E8A-4147-A177-3AD203B41FA5}">
                      <a16:colId xmlns:a16="http://schemas.microsoft.com/office/drawing/2014/main" val="1490188662"/>
                    </a:ext>
                  </a:extLst>
                </a:gridCol>
              </a:tblGrid>
              <a:tr h="66150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193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GPS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62734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Server/Cloud Storage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/>
                        <a:t>$60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3569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/>
                        <a:t>Total Cost for One Boat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2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63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REFERENCES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02993B-0F94-2FA3-2F2A-AD384C292A1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17" y="642256"/>
            <a:ext cx="11895412" cy="5181600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[1] Employee Recognition, Task Performance, and OCB: Mediated and Moderated by Pride</a:t>
            </a: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https://www.mdpi.com/2071-1050/14/3/1631</a:t>
            </a:r>
            <a:r>
              <a:rPr lang="en-US" sz="2400" dirty="0"/>
              <a:t> )</a:t>
            </a:r>
          </a:p>
          <a:p>
            <a:pPr algn="l">
              <a:spcAft>
                <a:spcPts val="1200"/>
              </a:spcAft>
              <a:buClr>
                <a:srgbClr val="0070C0"/>
              </a:buClr>
            </a:pPr>
            <a:r>
              <a:rPr lang="en-US" sz="2400" b="0" i="0" u="none" strike="noStrike" baseline="0" dirty="0"/>
              <a:t>[2] The Key Strategies for Measuring Employee Performance in Companies: A Systematic Review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https://www.researchgate.net/publication/367528681</a:t>
            </a:r>
            <a:r>
              <a:rPr lang="en-US" sz="2400" dirty="0"/>
              <a:t> )</a:t>
            </a:r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sz="2400" dirty="0"/>
              <a:t>[3] </a:t>
            </a:r>
            <a:r>
              <a:rPr lang="en-US" sz="24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Role of Work Breaks in Well-Being and Performance</a:t>
            </a:r>
            <a:r>
              <a:rPr lang="en-US" sz="2400" b="0" i="0" u="none" strike="noStrike" baseline="0" dirty="0"/>
              <a:t>(</a:t>
            </a:r>
            <a:r>
              <a:rPr lang="en-US" sz="2400" b="0" i="0" u="none" strike="noStrike" baseline="0" dirty="0">
                <a:hlinkClick r:id="rId4"/>
              </a:rPr>
              <a:t>https://www.researchgate.net/publication/361913348_</a:t>
            </a:r>
            <a:r>
              <a:rPr lang="en-US" sz="2400" b="0" i="0" u="none" strike="noStrike" baseline="0" dirty="0"/>
              <a:t> </a:t>
            </a:r>
            <a:r>
              <a:rPr lang="en-US" sz="2400" dirty="0"/>
              <a:t>)</a:t>
            </a:r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sz="2400" dirty="0"/>
              <a:t>[4] Putting the System Into Performance Management Systems: A Review and Agenda for Performance Management Research(</a:t>
            </a:r>
            <a:r>
              <a:rPr lang="en-US" sz="2400" dirty="0">
                <a:hlinkClick r:id="rId5"/>
              </a:rPr>
              <a:t>https://www.researchgate.net/publication/323040479_</a:t>
            </a:r>
            <a:r>
              <a:rPr lang="en-US" sz="2400" dirty="0"/>
              <a:t> )</a:t>
            </a:r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[5] Employee Recognition and </a:t>
            </a:r>
            <a:r>
              <a:rPr lang="en-US" sz="240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Performance:A</a:t>
            </a: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 Field Experiment(</a:t>
            </a: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hlinkClick r:id="rId6"/>
              </a:rPr>
              <a:t>https://people.duke.edu/~dandan/webfiles/PapersPayoff/Scarcity_02June2015.pd</a:t>
            </a: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 )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IT21031748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Rathnayaka</a:t>
            </a:r>
            <a:r>
              <a:rPr lang="en-US" sz="1800" b="1" dirty="0">
                <a:solidFill>
                  <a:schemeClr val="tx1"/>
                </a:solidFill>
              </a:rPr>
              <a:t> K.P.Y.N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61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FA5A-0F27-6AFE-89D5-2F0CBC00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IT21165948 | D.T.D DISSANAYAKE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D62EB-0D5F-F1DC-EB18-DF3106DF7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Technology(IT)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AA3F3D31-1E18-1145-FB82-B094B199B5AC}"/>
              </a:ext>
            </a:extLst>
          </p:cNvPr>
          <p:cNvSpPr/>
          <p:nvPr/>
        </p:nvSpPr>
        <p:spPr>
          <a:xfrm>
            <a:off x="304800" y="3048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A2AAF28C-8AA0-A0C4-1F66-2987B34E8334}"/>
              </a:ext>
            </a:extLst>
          </p:cNvPr>
          <p:cNvSpPr/>
          <p:nvPr/>
        </p:nvSpPr>
        <p:spPr>
          <a:xfrm rot="10800000">
            <a:off x="10363200" y="25146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EE4796B-1FB5-8521-05E6-1F5A5D307376}"/>
              </a:ext>
            </a:extLst>
          </p:cNvPr>
          <p:cNvSpPr txBox="1">
            <a:spLocks/>
          </p:cNvSpPr>
          <p:nvPr/>
        </p:nvSpPr>
        <p:spPr>
          <a:xfrm>
            <a:off x="963084" y="4102212"/>
            <a:ext cx="6658486" cy="719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F6FC6"/>
                </a:solidFill>
                <a:latin typeface="Open Sans" panose="020F0502020204030204" pitchFamily="34" charset="0"/>
              </a:rPr>
              <a:t>Implement a fleet management system with delivery path optimization and delivery time prediction</a:t>
            </a:r>
            <a:endParaRPr lang="en-US" sz="2400" dirty="0">
              <a:solidFill>
                <a:srgbClr val="0F6FC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4ACE1-FB7C-4A50-9F20-F30438B24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56" y="41841"/>
            <a:ext cx="2075543" cy="2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0" y="2905276"/>
            <a:ext cx="12192000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INTRODUCTION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BF58A1-355B-6D2A-5311-F8E7FAB1D4B5}"/>
              </a:ext>
            </a:extLst>
          </p:cNvPr>
          <p:cNvSpPr/>
          <p:nvPr/>
        </p:nvSpPr>
        <p:spPr>
          <a:xfrm>
            <a:off x="342900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D.T.D Dissanayake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CB41-6D3E-E8A8-3C60-B9ACDCA7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/>
              <a:t>Main Question:</a:t>
            </a:r>
          </a:p>
          <a:p>
            <a:pPr lvl="1">
              <a:buClr>
                <a:srgbClr val="00B0F0"/>
              </a:buClr>
            </a:pPr>
            <a:r>
              <a:rPr lang="en-US" dirty="0"/>
              <a:t>How can the integration of advanced technologies, such as AI, Machine Learning, and automated systems, enhance the efficiency and effectiveness of the item delivery process in eCommerce? </a:t>
            </a:r>
          </a:p>
          <a:p>
            <a:pPr lvl="1">
              <a:buClr>
                <a:srgbClr val="00B0F0"/>
              </a:buClr>
            </a:pPr>
            <a:endParaRPr lang="en-US" dirty="0"/>
          </a:p>
          <a:p>
            <a:pPr lvl="1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Sub-Questions:</a:t>
            </a:r>
          </a:p>
          <a:p>
            <a:pPr marL="914400" lvl="1" indent="-457200">
              <a:buClr>
                <a:srgbClr val="00B0F0"/>
              </a:buClr>
            </a:pPr>
            <a:r>
              <a:rPr lang="en-US" dirty="0"/>
              <a:t>How can an automated voice system enhance delivery time predictions and communication? </a:t>
            </a:r>
          </a:p>
          <a:p>
            <a:pPr marL="914400" lvl="1" indent="-457200">
              <a:buClr>
                <a:srgbClr val="00B0F0"/>
              </a:buClr>
            </a:pPr>
            <a:r>
              <a:rPr lang="en-US" dirty="0"/>
              <a:t>What metrics can analyze employee performance and drive improvements in delivery efficiency? </a:t>
            </a:r>
          </a:p>
          <a:p>
            <a:pPr marL="914400" lvl="1" indent="-457200">
              <a:buClr>
                <a:srgbClr val="00B0F0"/>
              </a:buClr>
            </a:pPr>
            <a:r>
              <a:rPr lang="en-US" dirty="0"/>
              <a:t>How does a fleet management system with route optimization affect delivery times and costs? </a:t>
            </a:r>
          </a:p>
          <a:p>
            <a:pPr marL="914400" lvl="1" indent="-457200">
              <a:buClr>
                <a:srgbClr val="00B0F0"/>
              </a:buClr>
            </a:pPr>
            <a:r>
              <a:rPr lang="en-US" dirty="0"/>
              <a:t>How can voice-based feedback effectively measure customer satisfaction (CSAT) and inform service improvements?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2C9B63-9E27-36CF-668A-9B928A7C01AF}"/>
              </a:ext>
            </a:extLst>
          </p:cNvPr>
          <p:cNvSpPr txBox="1">
            <a:spLocks/>
          </p:cNvSpPr>
          <p:nvPr/>
        </p:nvSpPr>
        <p:spPr>
          <a:xfrm>
            <a:off x="0" y="161093"/>
            <a:ext cx="12192000" cy="677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CCD60F-6905-43EC-94F1-60A42EA96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82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68A14-6B30-433E-AAE7-AF88191060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4730" y="343089"/>
            <a:ext cx="11747513" cy="737975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 dirty="0">
                <a:latin typeface="Open Sans"/>
                <a:ea typeface="Open Sans"/>
                <a:cs typeface="Open Sans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7D92A-0805-4CE6-B4A1-D4EF7103944F}"/>
              </a:ext>
            </a:extLst>
          </p:cNvPr>
          <p:cNvSpPr txBox="1"/>
          <p:nvPr/>
        </p:nvSpPr>
        <p:spPr>
          <a:xfrm>
            <a:off x="725214" y="1807727"/>
            <a:ext cx="10175515" cy="336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Traditional 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anual route planning in fleet management is inefficient, causing delays and higher fuel costs. Optimizing routes solves these problems.</a:t>
            </a:r>
            <a:endParaRPr lang="en-US" sz="2400" dirty="0"/>
          </a:p>
          <a:p>
            <a:pPr marL="285750" indent="-285750"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Predicting delivery times is essential to satisfy customer demand for faster and more accurate deliveries.</a:t>
            </a:r>
          </a:p>
          <a:p>
            <a:pPr marL="285750" indent="-285750">
              <a:lnSpc>
                <a:spcPct val="110000"/>
              </a:lnSpc>
              <a:spcBef>
                <a:spcPts val="572"/>
              </a:spcBef>
              <a:spcAft>
                <a:spcPts val="12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 fleet management system with optimized delivery paths can easily scale to handle more deliveries, improving efficiency during peak times.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085A5E2-D4F7-41AB-8440-CCF8B77C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FD6D3-760C-444C-A093-F5CAC1C8F153}"/>
              </a:ext>
            </a:extLst>
          </p:cNvPr>
          <p:cNvSpPr txBox="1"/>
          <p:nvPr/>
        </p:nvSpPr>
        <p:spPr>
          <a:xfrm>
            <a:off x="3428999" y="6488668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D.T.D Dissanayake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0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Research Gap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2D2BED-45B6-C0C6-06CE-9F8956216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126934"/>
              </p:ext>
            </p:extLst>
          </p:nvPr>
        </p:nvGraphicFramePr>
        <p:xfrm>
          <a:off x="599090" y="1094578"/>
          <a:ext cx="11386080" cy="5237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975">
                  <a:extLst>
                    <a:ext uri="{9D8B030D-6E8A-4147-A177-3AD203B41FA5}">
                      <a16:colId xmlns:a16="http://schemas.microsoft.com/office/drawing/2014/main" val="2345897826"/>
                    </a:ext>
                  </a:extLst>
                </a:gridCol>
                <a:gridCol w="2722188">
                  <a:extLst>
                    <a:ext uri="{9D8B030D-6E8A-4147-A177-3AD203B41FA5}">
                      <a16:colId xmlns:a16="http://schemas.microsoft.com/office/drawing/2014/main" val="288924678"/>
                    </a:ext>
                  </a:extLst>
                </a:gridCol>
                <a:gridCol w="2950301">
                  <a:extLst>
                    <a:ext uri="{9D8B030D-6E8A-4147-A177-3AD203B41FA5}">
                      <a16:colId xmlns:a16="http://schemas.microsoft.com/office/drawing/2014/main" val="3863329438"/>
                    </a:ext>
                  </a:extLst>
                </a:gridCol>
                <a:gridCol w="2820616">
                  <a:extLst>
                    <a:ext uri="{9D8B030D-6E8A-4147-A177-3AD203B41FA5}">
                      <a16:colId xmlns:a16="http://schemas.microsoft.com/office/drawing/2014/main" val="2662702369"/>
                    </a:ext>
                  </a:extLst>
                </a:gridCol>
              </a:tblGrid>
              <a:tr h="651343">
                <a:tc row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Research Paper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Objectives &amp; Tasks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225802"/>
                  </a:ext>
                </a:extLst>
              </a:tr>
              <a:tr h="1280449">
                <a:tc vMerge="1"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Collect live weather data, track real-time traffic, and analyze the shortest routes to optimize delivery paths.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Predict delivery times by   considering historical delivery     data, traffic, and weather factors.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 Track total deliveries,    delivery time, and gather feedback for analysis to improve performance.</a:t>
                      </a:r>
                    </a:p>
                    <a:p>
                      <a:pPr algn="ctr"/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22040"/>
                  </a:ext>
                </a:extLst>
              </a:tr>
              <a:tr h="919113">
                <a:tc>
                  <a:txBody>
                    <a:bodyPr/>
                    <a:lstStyle/>
                    <a:p>
                      <a:pPr algn="l"/>
                      <a:r>
                        <a:rPr lang="en-US" sz="1600" i="0" dirty="0">
                          <a:solidFill>
                            <a:srgbClr val="000000"/>
                          </a:solidFill>
                          <a:effectLst/>
                        </a:rPr>
                        <a:t>A Real-time Vehicle Routing Model for a Courier Service Problem[1]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Cambria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          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Cambria"/>
                        </a:rPr>
                        <a:t>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 ✔️</a:t>
                      </a:r>
                      <a:endParaRPr lang="en-US" dirty="0"/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90403"/>
                  </a:ext>
                </a:extLst>
              </a:tr>
              <a:tr h="1134874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1F1F1F"/>
                          </a:solidFill>
                          <a:effectLst/>
                        </a:rPr>
                        <a:t>Research on Optimization of Vehicle Routing Problem for Ride-sharing Taxi[2]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Cambri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❌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✔️</a:t>
                      </a:r>
                      <a:endParaRPr lang="en-US" dirty="0"/>
                    </a:p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</a:t>
                      </a:r>
                    </a:p>
                    <a:p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 ❌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08866"/>
                  </a:ext>
                </a:extLst>
              </a:tr>
              <a:tr h="1221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Case study on delivery time determination using a machine learning approach in small batch production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>
                        <a:solidFill>
                          <a:sysClr val="windowText" lastClr="000000"/>
                        </a:solidFill>
                        <a:latin typeface="Cambri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ysClr val="windowText" lastClr="000000"/>
                          </a:solidFill>
                          <a:latin typeface="+mn-lt"/>
                        </a:rPr>
                        <a:t>❌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✔️</a:t>
                      </a:r>
                      <a:endParaRPr lang="en-US" dirty="0"/>
                    </a:p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                     ❌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19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9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0AB38-1C58-1432-39BE-4CF7A84D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F9A4-23D9-A03D-5BF6-63DD810AB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8543" y="1600200"/>
            <a:ext cx="5384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the integration of advanced route optimization algorithms and predictive analytics in a fleet management system enhance delivery efficiency and accuracy in item delivery processes?</a:t>
            </a:r>
          </a:p>
        </p:txBody>
      </p:sp>
      <p:pic>
        <p:nvPicPr>
          <p:cNvPr id="4" name="Picture 3" descr="A white figure sitting on a red question mark&#10;&#10;Description automatically generated">
            <a:extLst>
              <a:ext uri="{FF2B5EF4-FFF2-40B4-BE49-F238E27FC236}">
                <a16:creationId xmlns:a16="http://schemas.microsoft.com/office/drawing/2014/main" id="{7DEB560B-466B-EADA-816B-985F59A0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27550"/>
            <a:ext cx="5384800" cy="3271265"/>
          </a:xfrm>
          <a:prstGeom prst="rect">
            <a:avLst/>
          </a:prstGeom>
          <a:noFill/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7C4D23A-3A4C-6F6B-2D6B-C600F0BFBA95}"/>
              </a:ext>
            </a:extLst>
          </p:cNvPr>
          <p:cNvSpPr txBox="1">
            <a:spLocks/>
          </p:cNvSpPr>
          <p:nvPr/>
        </p:nvSpPr>
        <p:spPr>
          <a:xfrm>
            <a:off x="147561" y="304724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Question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644F0-21DD-9426-13C1-EF14DE94E069}"/>
              </a:ext>
            </a:extLst>
          </p:cNvPr>
          <p:cNvSpPr/>
          <p:nvPr/>
        </p:nvSpPr>
        <p:spPr>
          <a:xfrm>
            <a:off x="2971800" y="64468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98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AB45047A-BE6A-704C-DD23-9D2DEB8C4F54}"/>
              </a:ext>
            </a:extLst>
          </p:cNvPr>
          <p:cNvSpPr txBox="1">
            <a:spLocks/>
          </p:cNvSpPr>
          <p:nvPr/>
        </p:nvSpPr>
        <p:spPr>
          <a:xfrm>
            <a:off x="254000" y="304800"/>
            <a:ext cx="11684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3200" b="1">
                <a:solidFill>
                  <a:schemeClr val="bg1"/>
                </a:solidFill>
              </a:rPr>
              <a:t>Specific Objectives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D86CDF-B9AA-9F12-8E45-6860B912D558}"/>
              </a:ext>
            </a:extLst>
          </p:cNvPr>
          <p:cNvSpPr txBox="1">
            <a:spLocks/>
          </p:cNvSpPr>
          <p:nvPr/>
        </p:nvSpPr>
        <p:spPr>
          <a:xfrm>
            <a:off x="304800" y="990600"/>
            <a:ext cx="11684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To create and implement algorithms that dynamically optimize delivery routes based on real-time traffic data and vehicle conditions. </a:t>
            </a:r>
          </a:p>
          <a:p>
            <a:r>
              <a:rPr lang="en-US" sz="2800" dirty="0"/>
              <a:t>To enhance the system’s ability to predict delivery times accurately by analyzing historical data and current variables affecting delivery performance.</a:t>
            </a:r>
          </a:p>
          <a:p>
            <a:r>
              <a:rPr lang="en-US" sz="2800" dirty="0"/>
              <a:t>To maximize the operational efficiency of the fleet by implementing strategies that reduce idle time and improve resource allocation.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4B1AE-B4DC-E251-BC6E-6770753F955B}"/>
              </a:ext>
            </a:extLst>
          </p:cNvPr>
          <p:cNvSpPr/>
          <p:nvPr/>
        </p:nvSpPr>
        <p:spPr>
          <a:xfrm>
            <a:off x="297180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 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065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AB45047A-BE6A-704C-DD23-9D2DEB8C4F54}"/>
              </a:ext>
            </a:extLst>
          </p:cNvPr>
          <p:cNvSpPr txBox="1">
            <a:spLocks/>
          </p:cNvSpPr>
          <p:nvPr/>
        </p:nvSpPr>
        <p:spPr>
          <a:xfrm>
            <a:off x="254000" y="304800"/>
            <a:ext cx="11684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3200" b="1">
                <a:solidFill>
                  <a:schemeClr val="bg1"/>
                </a:solidFill>
              </a:rPr>
              <a:t>Sub Objectives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D86CDF-B9AA-9F12-8E45-6860B912D558}"/>
              </a:ext>
            </a:extLst>
          </p:cNvPr>
          <p:cNvSpPr txBox="1">
            <a:spLocks/>
          </p:cNvSpPr>
          <p:nvPr/>
        </p:nvSpPr>
        <p:spPr>
          <a:xfrm>
            <a:off x="304800" y="990600"/>
            <a:ext cx="11684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To automate the route planning process, reducing the time required for manual planning and increasing delivery speed. </a:t>
            </a:r>
          </a:p>
          <a:p>
            <a:r>
              <a:rPr lang="en-US" sz="2800" dirty="0"/>
              <a:t>To integrate real-time data from GPS, traffic reports, and weather conditions into the fleet management system to enhance route optimization. </a:t>
            </a:r>
          </a:p>
          <a:p>
            <a:r>
              <a:rPr lang="en-US" sz="2800" dirty="0"/>
              <a:t>To analyze historical delivery data to identify patterns and factors that influence delivery times, enabling better predictions.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9B7331-8D85-29A9-3C90-D9A339AFF6F6}"/>
              </a:ext>
            </a:extLst>
          </p:cNvPr>
          <p:cNvSpPr/>
          <p:nvPr/>
        </p:nvSpPr>
        <p:spPr>
          <a:xfrm>
            <a:off x="297180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0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0" y="2905276"/>
            <a:ext cx="12192000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Proposed Methodology  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BF58A1-355B-6D2A-5311-F8E7FAB1D4B5}"/>
              </a:ext>
            </a:extLst>
          </p:cNvPr>
          <p:cNvSpPr/>
          <p:nvPr/>
        </p:nvSpPr>
        <p:spPr>
          <a:xfrm>
            <a:off x="306586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D.T.D Dissanayake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39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System Diagram</a:t>
            </a:r>
          </a:p>
        </p:txBody>
      </p:sp>
      <p:pic>
        <p:nvPicPr>
          <p:cNvPr id="5" name="Picture 4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4DA656F5-D113-0FD9-B031-A9DA6D3C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1" y="1325346"/>
            <a:ext cx="10047642" cy="48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 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Technologies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015F07-88FE-4EFC-7033-B4A4DD052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77" y="1317624"/>
            <a:ext cx="11684000" cy="5181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Mobile Applications Development tool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cloud-based platforms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Algorithms</a:t>
            </a:r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7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04" y="1293083"/>
            <a:ext cx="11684000" cy="5020168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0070C0"/>
              </a:buClr>
            </a:pPr>
            <a:r>
              <a:rPr lang="en-US" dirty="0"/>
              <a:t>Hardware Requirements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GPS Devices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Mobile Devices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Server Infrastructure</a:t>
            </a:r>
          </a:p>
          <a:p>
            <a:pPr marL="914400" lvl="2" indent="0">
              <a:buClr>
                <a:srgbClr val="0070C0"/>
              </a:buClr>
              <a:buNone/>
            </a:pPr>
            <a:endParaRPr lang="en-US" dirty="0"/>
          </a:p>
          <a:p>
            <a:pPr>
              <a:buClr>
                <a:srgbClr val="0070C0"/>
              </a:buClr>
            </a:pPr>
            <a:r>
              <a:rPr lang="en-US" dirty="0"/>
              <a:t>Algorithms Requirements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Route Optimization Algorithms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Predictive Analytics Algorithms</a:t>
            </a:r>
          </a:p>
          <a:p>
            <a:pPr marL="914400" lvl="2" indent="0">
              <a:buClr>
                <a:srgbClr val="0070C0"/>
              </a:buClr>
              <a:buNone/>
            </a:pPr>
            <a:endParaRPr lang="en-US" dirty="0"/>
          </a:p>
          <a:p>
            <a:pPr>
              <a:buClr>
                <a:srgbClr val="0070C0"/>
              </a:buClr>
            </a:pPr>
            <a:r>
              <a:rPr lang="en-US" dirty="0"/>
              <a:t>Software Requirements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Fleet Management Software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Mapping and Routing Software</a:t>
            </a:r>
          </a:p>
          <a:p>
            <a:pPr lvl="2">
              <a:buClr>
                <a:srgbClr val="0070C0"/>
              </a:buClr>
            </a:pPr>
            <a:r>
              <a:rPr lang="en-US" dirty="0"/>
              <a:t>Data Analytics Tools</a:t>
            </a:r>
          </a:p>
          <a:p>
            <a:pPr marL="914400" lvl="2" indent="0">
              <a:buClr>
                <a:srgbClr val="0070C0"/>
              </a:buClr>
              <a:buNone/>
            </a:pPr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8F0310-31B4-BE67-D755-40713D97FA0A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09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AFCC50-EC85-AD4C-C9C3-A81EA5390552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 dirty="0">
                <a:latin typeface="Open Sans"/>
                <a:ea typeface="Open Sans"/>
                <a:cs typeface="Open Sans"/>
              </a:rPr>
              <a:t>Gannt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D0994-51E1-48EA-8194-0C181E9112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737" y="1202684"/>
            <a:ext cx="10738568" cy="47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86199-4312-6404-9D1F-FD7061E8941C}"/>
              </a:ext>
            </a:extLst>
          </p:cNvPr>
          <p:cNvSpPr txBox="1">
            <a:spLocks/>
          </p:cNvSpPr>
          <p:nvPr/>
        </p:nvSpPr>
        <p:spPr>
          <a:xfrm>
            <a:off x="0" y="161093"/>
            <a:ext cx="12192000" cy="677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BB2C5-A225-A6CB-A98B-C85920015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00B0F0"/>
              </a:buClr>
            </a:pPr>
            <a:r>
              <a:rPr lang="en-US" dirty="0"/>
              <a:t>Main Objective</a:t>
            </a:r>
          </a:p>
          <a:p>
            <a:pPr lvl="1">
              <a:buClr>
                <a:srgbClr val="00B0F0"/>
              </a:buClr>
            </a:pPr>
            <a:r>
              <a:rPr lang="en-US" dirty="0">
                <a:effectLst/>
                <a:ea typeface="DengXian" panose="02010600030101010101" pitchFamily="2" charset="-122"/>
                <a:cs typeface="Mangal" panose="02040503050203030202" pitchFamily="18" charset="0"/>
              </a:rPr>
              <a:t>To Implement a system to increase the effectiveness and efficiency in item delivery process. </a:t>
            </a:r>
            <a:br>
              <a:rPr lang="en-US" dirty="0"/>
            </a:br>
            <a:endParaRPr lang="en-US" dirty="0"/>
          </a:p>
          <a:p>
            <a:pPr>
              <a:buClr>
                <a:srgbClr val="00B0F0"/>
              </a:buClr>
            </a:pPr>
            <a:r>
              <a:rPr lang="en-US" dirty="0"/>
              <a:t>Sub Objectives</a:t>
            </a:r>
            <a:endParaRPr lang="en-US" dirty="0">
              <a:ea typeface="Cambria"/>
            </a:endParaRPr>
          </a:p>
          <a:p>
            <a:pPr lvl="1">
              <a:buClr>
                <a:srgbClr val="00B0F0"/>
              </a:buClr>
            </a:pPr>
            <a:r>
              <a:rPr lang="en-US" dirty="0"/>
              <a:t>To Implement an automated voice activation system for the courier service to enhance delivery time prediction.</a:t>
            </a:r>
            <a:endParaRPr lang="en-US" dirty="0">
              <a:ea typeface="Cambria"/>
            </a:endParaRPr>
          </a:p>
          <a:p>
            <a:pPr lvl="1">
              <a:buClr>
                <a:srgbClr val="00B0F0"/>
              </a:buClr>
            </a:pPr>
            <a:r>
              <a:rPr lang="en-US" dirty="0"/>
              <a:t>To Recognize the employee behavior and identify the improvements as a percentage.</a:t>
            </a:r>
            <a:endParaRPr lang="en-US" dirty="0">
              <a:ea typeface="Cambria"/>
            </a:endParaRPr>
          </a:p>
          <a:p>
            <a:pPr lvl="1">
              <a:buClr>
                <a:srgbClr val="00B0F0"/>
              </a:buClr>
            </a:pPr>
            <a:r>
              <a:rPr lang="en-US" dirty="0"/>
              <a:t>To Implement a fleet management system with path optimization and delivery time prediction.</a:t>
            </a:r>
            <a:endParaRPr lang="en-US" dirty="0">
              <a:ea typeface="Cambria"/>
            </a:endParaRPr>
          </a:p>
          <a:p>
            <a:pPr lvl="1">
              <a:buClr>
                <a:srgbClr val="00B0F0"/>
              </a:buClr>
            </a:pPr>
            <a:r>
              <a:rPr lang="en-US" dirty="0"/>
              <a:t>To Analyze customer satisfaction(CAST) regarding the item delivery though voice-based feedback.</a:t>
            </a:r>
          </a:p>
        </p:txBody>
      </p:sp>
    </p:spTree>
    <p:extLst>
      <p:ext uri="{BB962C8B-B14F-4D97-AF65-F5344CB8AC3E}">
        <p14:creationId xmlns:p14="http://schemas.microsoft.com/office/powerpoint/2010/main" val="1896104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SUPPORTING ITEMS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57F2C9-5FCE-2D1A-BF8D-5C381FBDB80E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1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19" y="1378781"/>
            <a:ext cx="11684000" cy="5181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Market Potential:</a:t>
            </a:r>
          </a:p>
          <a:p>
            <a:pPr lvl="1">
              <a:buClr>
                <a:srgbClr val="00B0F0"/>
              </a:buClr>
            </a:pPr>
            <a:r>
              <a:rPr lang="en-US" sz="2400" dirty="0"/>
              <a:t>Evaluate existing solutions in the market, their features, pricing models, and market share to identify gaps and opportunities.</a:t>
            </a:r>
          </a:p>
          <a:p>
            <a:pPr marL="457200" lvl="1" indent="0">
              <a:buClr>
                <a:srgbClr val="00B0F0"/>
              </a:buClr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Competitive Advantage:</a:t>
            </a:r>
          </a:p>
          <a:p>
            <a:pPr lvl="1">
              <a:buClr>
                <a:srgbClr val="00B0F0"/>
              </a:buClr>
            </a:pPr>
            <a:r>
              <a:rPr lang="en-US" sz="2400" dirty="0"/>
              <a:t>Advanced Technology.</a:t>
            </a:r>
          </a:p>
          <a:p>
            <a:pPr lvl="1">
              <a:buClr>
                <a:srgbClr val="00B0F0"/>
              </a:buClr>
            </a:pPr>
            <a:r>
              <a:rPr lang="en-US" sz="2400" dirty="0"/>
              <a:t>Enhanced Customer Experience </a:t>
            </a:r>
          </a:p>
          <a:p>
            <a:pPr lvl="1">
              <a:buClr>
                <a:srgbClr val="00B0F0"/>
              </a:buClr>
            </a:pPr>
            <a:r>
              <a:rPr lang="en-US" sz="2400" dirty="0"/>
              <a:t>Real-Time Analytics </a:t>
            </a:r>
          </a:p>
          <a:p>
            <a:pPr lvl="1">
              <a:buClr>
                <a:srgbClr val="00B0F0"/>
              </a:buClr>
            </a:pPr>
            <a:r>
              <a:rPr lang="en-US" sz="2400" dirty="0"/>
              <a:t> User-Friendly Interface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909D91B-E908-A1A5-7435-3D36EA670F09}"/>
              </a:ext>
            </a:extLst>
          </p:cNvPr>
          <p:cNvSpPr txBox="1">
            <a:spLocks/>
          </p:cNvSpPr>
          <p:nvPr/>
        </p:nvSpPr>
        <p:spPr>
          <a:xfrm>
            <a:off x="175380" y="297619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08140-D1BD-F76C-2879-CA00804173F6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74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E37B277-29F0-18F5-1C97-9E0C08E84354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Budget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6C7933-8350-FA2C-AC3B-8C46DD9EF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6044"/>
              </p:ext>
            </p:extLst>
          </p:nvPr>
        </p:nvGraphicFramePr>
        <p:xfrm>
          <a:off x="1226456" y="2068286"/>
          <a:ext cx="9430658" cy="2893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329">
                  <a:extLst>
                    <a:ext uri="{9D8B030D-6E8A-4147-A177-3AD203B41FA5}">
                      <a16:colId xmlns:a16="http://schemas.microsoft.com/office/drawing/2014/main" val="3028615143"/>
                    </a:ext>
                  </a:extLst>
                </a:gridCol>
                <a:gridCol w="4715329">
                  <a:extLst>
                    <a:ext uri="{9D8B030D-6E8A-4147-A177-3AD203B41FA5}">
                      <a16:colId xmlns:a16="http://schemas.microsoft.com/office/drawing/2014/main" val="1490188662"/>
                    </a:ext>
                  </a:extLst>
                </a:gridCol>
              </a:tblGrid>
              <a:tr h="66150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193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API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62734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 dirty="0"/>
                        <a:t>GPS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3569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vl="3" algn="l"/>
                      <a:r>
                        <a:rPr lang="en-US"/>
                        <a:t>Unexpected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29094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marL="137160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Total Cost </a:t>
                      </a:r>
                    </a:p>
                    <a:p>
                      <a:pPr lvl="3"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4" algn="l"/>
                      <a:r>
                        <a:rPr lang="en-US" dirty="0"/>
                        <a:t>$110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641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63C737B-FDF2-72B4-D18C-9D6B0CA9837C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13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REFERENCES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051E4C-ED39-789B-F15E-1D1868D22987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D.T.D 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97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2995-0618-F115-6059-4568233D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17" y="642256"/>
            <a:ext cx="11895412" cy="5181600"/>
          </a:xfrm>
        </p:spPr>
        <p:txBody>
          <a:bodyPr>
            <a:noAutofit/>
          </a:bodyPr>
          <a:lstStyle/>
          <a:p>
            <a:pPr algn="l"/>
            <a:r>
              <a:rPr lang="en-US" sz="2400" i="0" dirty="0">
                <a:effectLst/>
                <a:highlight>
                  <a:srgbClr val="FFFFFF"/>
                </a:highlight>
              </a:rPr>
              <a:t>[1]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Merriweather Sans" panose="020B0604020202020204" pitchFamily="2" charset="0"/>
              </a:rPr>
              <a:t> </a:t>
            </a:r>
            <a:r>
              <a:rPr lang="en-US" sz="2400" i="0" dirty="0">
                <a:solidFill>
                  <a:srgbClr val="000000"/>
                </a:solidFill>
                <a:effectLst/>
              </a:rPr>
              <a:t>A Real-time Vehicle Routing Model for a Courier Service Problem</a:t>
            </a:r>
          </a:p>
          <a:p>
            <a:pPr marL="0" indent="0">
              <a:buClr>
                <a:srgbClr val="00B0F0"/>
              </a:buClr>
              <a:buNone/>
            </a:pPr>
            <a:r>
              <a:rPr lang="en-US" sz="2400" dirty="0">
                <a:highlight>
                  <a:srgbClr val="FFFFFF"/>
                </a:highlight>
              </a:rPr>
              <a:t>      </a:t>
            </a:r>
            <a:r>
              <a:rPr lang="en-US" sz="2400" u="sng" dirty="0">
                <a:solidFill>
                  <a:srgbClr val="FFC000"/>
                </a:solidFill>
              </a:rPr>
              <a:t>(</a:t>
            </a:r>
            <a:r>
              <a:rPr lang="en-US" sz="2400" dirty="0">
                <a:hlinkClick r:id="rId2"/>
              </a:rPr>
              <a:t>https://www.researchgate.net/publication/227281341_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)</a:t>
            </a:r>
          </a:p>
          <a:p>
            <a:pPr>
              <a:buClr>
                <a:srgbClr val="00B0F0"/>
              </a:buClr>
            </a:pPr>
            <a:endParaRPr lang="en-US" sz="2400" dirty="0"/>
          </a:p>
          <a:p>
            <a:pPr>
              <a:buClr>
                <a:srgbClr val="00B0F0"/>
              </a:buClr>
            </a:pPr>
            <a:r>
              <a:rPr lang="en-US" sz="2400" b="0" i="0" u="none" strike="noStrike" baseline="0" dirty="0">
                <a:latin typeface="TimesNewRomanPSMT*1"/>
              </a:rPr>
              <a:t>[2] </a:t>
            </a:r>
            <a:r>
              <a:rPr lang="en-US" sz="2400" b="0" i="0" dirty="0">
                <a:solidFill>
                  <a:srgbClr val="1F1F1F"/>
                </a:solidFill>
                <a:effectLst/>
              </a:rPr>
              <a:t>Research on Optimization of Vehicle Routing Problem for Ride-sharing Taxi</a:t>
            </a:r>
          </a:p>
          <a:p>
            <a:pPr marL="0" indent="0" algn="l">
              <a:buClr>
                <a:srgbClr val="00B0F0"/>
              </a:buClr>
              <a:buNone/>
            </a:pPr>
            <a:r>
              <a:rPr lang="en-US" sz="2400" dirty="0"/>
              <a:t>     </a:t>
            </a:r>
            <a:r>
              <a:rPr lang="en-US" sz="2400" dirty="0">
                <a:solidFill>
                  <a:srgbClr val="FFC000"/>
                </a:solidFill>
              </a:rPr>
              <a:t>(</a:t>
            </a:r>
            <a:r>
              <a:rPr lang="en-US" sz="2400" u="sng" dirty="0">
                <a:solidFill>
                  <a:srgbClr val="FFC000"/>
                </a:solidFill>
              </a:rPr>
              <a:t>https://www.sciencedirect.com/science/article/pii/S1877042812010038</a:t>
            </a:r>
            <a:r>
              <a:rPr lang="en-US" sz="2400" dirty="0">
                <a:solidFill>
                  <a:srgbClr val="FFC000"/>
                </a:solidFill>
              </a:rPr>
              <a:t>)</a:t>
            </a:r>
          </a:p>
          <a:p>
            <a:pPr algn="l">
              <a:buClr>
                <a:srgbClr val="00B0F0"/>
              </a:buClr>
            </a:pPr>
            <a:endParaRPr lang="en-US" sz="2400" dirty="0"/>
          </a:p>
          <a:p>
            <a:pPr>
              <a:buClr>
                <a:srgbClr val="00B0F0"/>
              </a:buClr>
            </a:pPr>
            <a:r>
              <a:rPr lang="en-US" sz="2400" dirty="0"/>
              <a:t>[3] Case study on delivery time determination using a machine learning approach in small batch production</a:t>
            </a:r>
          </a:p>
          <a:p>
            <a:pPr marL="0" indent="0">
              <a:buClr>
                <a:srgbClr val="00B0F0"/>
              </a:buClr>
              <a:buNone/>
            </a:pPr>
            <a:r>
              <a:rPr lang="en-US" sz="2400" b="0" i="0" u="none" strike="noStrike" baseline="0" dirty="0">
                <a:solidFill>
                  <a:srgbClr val="FFC000"/>
                </a:solidFill>
                <a:latin typeface="+mj-lt"/>
              </a:rPr>
              <a:t>     (https://link.springer.com/article/10.1007/s10845-023-02290-2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)</a:t>
            </a:r>
          </a:p>
          <a:p>
            <a:pPr>
              <a:buClr>
                <a:srgbClr val="00B0F0"/>
              </a:buClr>
            </a:pPr>
            <a:endParaRPr lang="en-US" sz="2400" dirty="0">
              <a:solidFill>
                <a:srgbClr val="FFC000"/>
              </a:solidFill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[4] </a:t>
            </a:r>
            <a:r>
              <a:rPr lang="en-US" sz="2400" i="0" dirty="0">
                <a:solidFill>
                  <a:srgbClr val="333333"/>
                </a:solidFill>
                <a:effectLst/>
              </a:rPr>
              <a:t>Boosting Algorithms for Delivery Time Prediction in Transportation Logistics</a:t>
            </a:r>
          </a:p>
          <a:p>
            <a:pPr marL="0" indent="0">
              <a:buClr>
                <a:srgbClr val="00B0F0"/>
              </a:buClr>
              <a:buNone/>
            </a:pPr>
            <a:r>
              <a:rPr lang="en-US" sz="2400" dirty="0">
                <a:latin typeface="+mj-lt"/>
              </a:rPr>
              <a:t>      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(</a:t>
            </a:r>
            <a:r>
              <a:rPr lang="en-US" sz="2400" u="sng" dirty="0">
                <a:solidFill>
                  <a:srgbClr val="FFC000"/>
                </a:solidFill>
                <a:latin typeface="+mj-lt"/>
              </a:rPr>
              <a:t>https://ieeexplore.ieee.org/document/9346325</a:t>
            </a:r>
            <a:r>
              <a:rPr lang="en-US" sz="2400" dirty="0">
                <a:solidFill>
                  <a:srgbClr val="FFC000"/>
                </a:solidFill>
                <a:latin typeface="+mj-lt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C5EF44-9C50-E59B-F9F8-7B73377D8026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IT21165948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D.T.D </a:t>
            </a:r>
            <a:r>
              <a:rPr lang="en-US" b="1" dirty="0">
                <a:solidFill>
                  <a:schemeClr val="tx1"/>
                </a:solidFill>
              </a:rPr>
              <a:t>Dissanayake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86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3D23-EC02-4C33-52BF-28652B70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IT21374838 | SILVA K.H.L.D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D4969-0BE7-19E7-762F-EA9A58A3D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Technology(IT)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0E299309-43FF-4E82-C3E1-C031C0A37B0D}"/>
              </a:ext>
            </a:extLst>
          </p:cNvPr>
          <p:cNvSpPr/>
          <p:nvPr/>
        </p:nvSpPr>
        <p:spPr>
          <a:xfrm>
            <a:off x="304800" y="3048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719722A5-363C-DBA2-7A9F-E9B0C773B297}"/>
              </a:ext>
            </a:extLst>
          </p:cNvPr>
          <p:cNvSpPr/>
          <p:nvPr/>
        </p:nvSpPr>
        <p:spPr>
          <a:xfrm rot="10800000">
            <a:off x="10363200" y="25146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45C0DE2-D5E2-6E0E-7335-890E1E841D74}"/>
              </a:ext>
            </a:extLst>
          </p:cNvPr>
          <p:cNvSpPr txBox="1">
            <a:spLocks/>
          </p:cNvSpPr>
          <p:nvPr/>
        </p:nvSpPr>
        <p:spPr>
          <a:xfrm>
            <a:off x="963084" y="4102212"/>
            <a:ext cx="6658486" cy="719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0F6FC6"/>
                </a:solidFill>
                <a:latin typeface="Open Sans" panose="020F0502020204030204" pitchFamily="34" charset="0"/>
              </a:rPr>
              <a:t>Securely process, Manage, and visualize data in the cloud.</a:t>
            </a:r>
            <a:endParaRPr lang="en-US" sz="2400">
              <a:solidFill>
                <a:srgbClr val="0F6FC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CD0DB-327B-4B09-8378-6EE780EAC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15575" y="141337"/>
            <a:ext cx="2011111" cy="23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81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3A9E-6986-BCAD-CC37-B9B607784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7624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3000" dirty="0">
                <a:ea typeface="+mn-lt"/>
                <a:cs typeface="+mn-lt"/>
              </a:rPr>
              <a:t>Traditional methods of customer feedback collection, like surveys, are limited in real-time analysis and engagement.</a:t>
            </a:r>
          </a:p>
          <a:p>
            <a:pPr>
              <a:buClr>
                <a:srgbClr val="00B0F0"/>
              </a:buClr>
            </a:pPr>
            <a:r>
              <a:rPr lang="en-US" sz="3000" dirty="0">
                <a:ea typeface="+mn-lt"/>
                <a:cs typeface="+mn-lt"/>
              </a:rPr>
              <a:t>Voice-based feedback offers a more interactive way for customers to express their opinions, leading to richer data.</a:t>
            </a:r>
          </a:p>
          <a:p>
            <a:pPr>
              <a:buClr>
                <a:srgbClr val="00B0F0"/>
              </a:buClr>
            </a:pPr>
            <a:r>
              <a:rPr lang="en-US" sz="3000" dirty="0">
                <a:ea typeface="+mn-lt"/>
                <a:cs typeface="+mn-lt"/>
              </a:rPr>
              <a:t>Best use of AI and NLP</a:t>
            </a:r>
            <a:endParaRPr lang="en-US" sz="3000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2AACE7-13D5-116D-5A02-FF63AA62832B}"/>
              </a:ext>
            </a:extLst>
          </p:cNvPr>
          <p:cNvSpPr txBox="1">
            <a:spLocks/>
          </p:cNvSpPr>
          <p:nvPr/>
        </p:nvSpPr>
        <p:spPr>
          <a:xfrm>
            <a:off x="147561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A9A38-8298-D5E7-CA3F-2207066E1FE3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79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15B8-B544-D628-826A-9D304B81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80" y="2333098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How can a voice-based feedback system using AI and Natural Language Processing (NLP) improve the collection and analysis of customer opinions to enhance service delivery and overcome the limitations of traditional feedback methods?</a:t>
            </a:r>
            <a:endParaRPr lang="en-US" sz="2400" dirty="0">
              <a:ea typeface="Cambria"/>
            </a:endParaRPr>
          </a:p>
          <a:p>
            <a:endParaRPr lang="en-US" sz="2400" dirty="0">
              <a:ea typeface="Cambria"/>
            </a:endParaRPr>
          </a:p>
          <a:p>
            <a:endParaRPr lang="en-US" sz="2400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B5DAD-D1EF-3056-18B7-26CDB9F053FD}"/>
              </a:ext>
            </a:extLst>
          </p:cNvPr>
          <p:cNvSpPr txBox="1">
            <a:spLocks/>
          </p:cNvSpPr>
          <p:nvPr/>
        </p:nvSpPr>
        <p:spPr>
          <a:xfrm>
            <a:off x="147561" y="291839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CBF05-82C9-5112-3936-806193939A32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43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33FEEE7-3726-DADD-0433-9A330848EFB6}"/>
              </a:ext>
            </a:extLst>
          </p:cNvPr>
          <p:cNvSpPr txBox="1">
            <a:spLocks/>
          </p:cNvSpPr>
          <p:nvPr/>
        </p:nvSpPr>
        <p:spPr>
          <a:xfrm>
            <a:off x="175380" y="233473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4F4354-0CBE-1D64-1CAA-74C4BAF038EA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</a:t>
            </a:r>
            <a:r>
              <a:rPr lang="en-US" sz="1800" b="1" dirty="0">
                <a:solidFill>
                  <a:schemeClr val="tx1"/>
                </a:solidFill>
              </a:rPr>
              <a:t>|  </a:t>
            </a:r>
            <a:r>
              <a:rPr lang="en-US" b="1" dirty="0">
                <a:solidFill>
                  <a:schemeClr val="tx1"/>
                </a:solidFill>
              </a:rPr>
              <a:t>Silva K.H.L.D 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CDB7947C-534A-CA1D-E68D-F63BFC7F5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55547"/>
              </p:ext>
            </p:extLst>
          </p:nvPr>
        </p:nvGraphicFramePr>
        <p:xfrm>
          <a:off x="304800" y="1040027"/>
          <a:ext cx="11683998" cy="521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7">
                  <a:extLst>
                    <a:ext uri="{9D8B030D-6E8A-4147-A177-3AD203B41FA5}">
                      <a16:colId xmlns:a16="http://schemas.microsoft.com/office/drawing/2014/main" val="1276387827"/>
                    </a:ext>
                  </a:extLst>
                </a:gridCol>
                <a:gridCol w="2394369">
                  <a:extLst>
                    <a:ext uri="{9D8B030D-6E8A-4147-A177-3AD203B41FA5}">
                      <a16:colId xmlns:a16="http://schemas.microsoft.com/office/drawing/2014/main" val="1718270115"/>
                    </a:ext>
                  </a:extLst>
                </a:gridCol>
                <a:gridCol w="2289697">
                  <a:extLst>
                    <a:ext uri="{9D8B030D-6E8A-4147-A177-3AD203B41FA5}">
                      <a16:colId xmlns:a16="http://schemas.microsoft.com/office/drawing/2014/main" val="3777740506"/>
                    </a:ext>
                  </a:extLst>
                </a:gridCol>
                <a:gridCol w="2289697">
                  <a:extLst>
                    <a:ext uri="{9D8B030D-6E8A-4147-A177-3AD203B41FA5}">
                      <a16:colId xmlns:a16="http://schemas.microsoft.com/office/drawing/2014/main" val="1436604157"/>
                    </a:ext>
                  </a:extLst>
                </a:gridCol>
                <a:gridCol w="1897178">
                  <a:extLst>
                    <a:ext uri="{9D8B030D-6E8A-4147-A177-3AD203B41FA5}">
                      <a16:colId xmlns:a16="http://schemas.microsoft.com/office/drawing/2014/main" val="2435937100"/>
                    </a:ext>
                  </a:extLst>
                </a:gridCol>
              </a:tblGrid>
              <a:tr h="474218">
                <a:tc row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Research Paper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Objectives &amp; Tasks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246235789"/>
                  </a:ext>
                </a:extLst>
              </a:tr>
              <a:tr h="9484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indent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baseline="0" dirty="0">
                          <a:solidFill>
                            <a:srgbClr val="000000"/>
                          </a:solidFill>
                          <a:effectLst/>
                        </a:rPr>
                        <a:t>Gathering Feedbacks Using Voice Based Techniques 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baseline="0" dirty="0">
                          <a:solidFill>
                            <a:srgbClr val="000000"/>
                          </a:solidFill>
                          <a:effectLst/>
                        </a:rPr>
                        <a:t>Speech To Text Conversion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</a:rPr>
                        <a:t>Analyze Data And Categorization Of Feedbacks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baseline="0" dirty="0">
                          <a:solidFill>
                            <a:srgbClr val="000000"/>
                          </a:solidFill>
                          <a:effectLst/>
                        </a:rPr>
                        <a:t>Providing Systematic Suggestions</a:t>
                      </a:r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2706291"/>
                  </a:ext>
                </a:extLst>
              </a:tr>
              <a:tr h="74193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                     [1]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✔️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41408712"/>
                  </a:ext>
                </a:extLst>
              </a:tr>
              <a:tr h="74193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                     [2]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✔️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742934"/>
                  </a:ext>
                </a:extLst>
              </a:tr>
              <a:tr h="98602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                     [3]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✔️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</a:rPr>
                        <a:t>❌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8122415"/>
                  </a:ext>
                </a:extLst>
              </a:tr>
              <a:tr h="131902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089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541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60C1-180A-584C-6DDA-9A38EB8F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b="1" dirty="0">
              <a:ea typeface="Cambria"/>
            </a:endParaRPr>
          </a:p>
          <a:p>
            <a:pPr marL="0" indent="0" algn="ctr">
              <a:buNone/>
            </a:pPr>
            <a:r>
              <a:rPr lang="en-US" b="1" dirty="0">
                <a:ea typeface="Cambria"/>
              </a:rPr>
              <a:t>Main Objective:</a:t>
            </a:r>
            <a:br>
              <a:rPr lang="en-US" dirty="0">
                <a:ea typeface="Cambria"/>
              </a:rPr>
            </a:br>
            <a:r>
              <a:rPr lang="en-GB" dirty="0"/>
              <a:t>To enhance customer satisfaction by developing a system that accurately analyses voice-based feedback using AI and NLP.</a:t>
            </a:r>
            <a:endParaRPr lang="en-US" dirty="0">
              <a:ea typeface="Cambria"/>
            </a:endParaRPr>
          </a:p>
          <a:p>
            <a:pPr marL="0" indent="0">
              <a:buNone/>
            </a:pPr>
            <a:endParaRPr lang="en-US" dirty="0">
              <a:ea typeface="Cambria"/>
            </a:endParaRPr>
          </a:p>
          <a:p>
            <a:pPr marL="0" indent="0">
              <a:buNone/>
            </a:pPr>
            <a:endParaRPr lang="en-US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F01D45-07AB-AA59-3C74-DB183DDC80A5}"/>
              </a:ext>
            </a:extLst>
          </p:cNvPr>
          <p:cNvSpPr txBox="1">
            <a:spLocks/>
          </p:cNvSpPr>
          <p:nvPr/>
        </p:nvSpPr>
        <p:spPr>
          <a:xfrm>
            <a:off x="226180" y="282112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2BF0A-804F-B597-2E1A-B484F2CB7A0F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5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D773763-4640-DF0F-0450-81045E3A1099}"/>
              </a:ext>
            </a:extLst>
          </p:cNvPr>
          <p:cNvSpPr txBox="1">
            <a:spLocks/>
          </p:cNvSpPr>
          <p:nvPr/>
        </p:nvSpPr>
        <p:spPr>
          <a:xfrm>
            <a:off x="6927" y="152400"/>
            <a:ext cx="12192000" cy="677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Overall System Diagram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A80D13-968C-894B-CF9A-D53897E9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21" y="1217753"/>
            <a:ext cx="9833758" cy="442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40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60C1-180A-584C-6DDA-9A38EB8F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1) Implement a robust system to collect voice feedback through various platforms (e.g., mobile app, IVR).</a:t>
            </a:r>
          </a:p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2) Develop an efficient method to convert voice recordings into text using Speech-to-Text technology.</a:t>
            </a:r>
          </a:p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3) Use NLP to analyze the feedback, categorize negative comments, and identify key themes.</a:t>
            </a: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4) </a:t>
            </a:r>
            <a:r>
              <a:rPr lang="en-US" sz="2200" b="1" dirty="0">
                <a:ea typeface="+mn-lt"/>
                <a:cs typeface="+mn-lt"/>
              </a:rPr>
              <a:t>Provide automated suggestions for improving service based on the categorized feedback.</a:t>
            </a: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5) </a:t>
            </a:r>
            <a:r>
              <a:rPr lang="en-US" sz="2200" b="1" dirty="0">
                <a:ea typeface="+mn-lt"/>
                <a:cs typeface="+mn-lt"/>
              </a:rPr>
              <a:t>Display a summarized dashboard view of the feedback for managers in a clear and actionable format.</a:t>
            </a:r>
          </a:p>
          <a:p>
            <a:pPr marL="0" indent="0">
              <a:buNone/>
            </a:pPr>
            <a:endParaRPr lang="en-US" sz="2000" b="1" dirty="0">
              <a:ea typeface="+mn-lt"/>
              <a:cs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15E175-219A-3FA8-FF2C-98CA1E9CBEE9}"/>
              </a:ext>
            </a:extLst>
          </p:cNvPr>
          <p:cNvSpPr txBox="1">
            <a:spLocks/>
          </p:cNvSpPr>
          <p:nvPr/>
        </p:nvSpPr>
        <p:spPr>
          <a:xfrm>
            <a:off x="226180" y="291839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 sz="3200" b="1">
              <a:latin typeface="Cambria"/>
              <a:ea typeface="Cambria"/>
            </a:endParaRPr>
          </a:p>
          <a:p>
            <a:r>
              <a:rPr lang="en-US" sz="3200" b="1">
                <a:latin typeface="Cambria"/>
                <a:ea typeface="Cambria"/>
              </a:rPr>
              <a:t>Sub Objectives:</a:t>
            </a:r>
            <a:endParaRPr lang="en-US" sz="3200">
              <a:latin typeface="Cambria"/>
              <a:ea typeface="Cambria"/>
            </a:endParaRPr>
          </a:p>
          <a:p>
            <a:endParaRPr lang="en-US" sz="3200" b="1">
              <a:latin typeface="Adobe Devanagari"/>
              <a:ea typeface="Open Sans"/>
              <a:cs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DC630-4157-EB46-EBE9-435D0C02DEAD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75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4C46B1E-5E94-4384-55E2-962525BCEF28}"/>
              </a:ext>
            </a:extLst>
          </p:cNvPr>
          <p:cNvSpPr txBox="1">
            <a:spLocks/>
          </p:cNvSpPr>
          <p:nvPr/>
        </p:nvSpPr>
        <p:spPr>
          <a:xfrm>
            <a:off x="175380" y="19484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9C95D-6858-6103-F915-96AB9BD6B8E6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0BA524-7AD2-D5C5-A355-2B4F7A8AB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t="22210" r="9142" b="10695"/>
          <a:stretch/>
        </p:blipFill>
        <p:spPr>
          <a:xfrm>
            <a:off x="914400" y="1237690"/>
            <a:ext cx="10064495" cy="4626662"/>
          </a:xfrm>
        </p:spPr>
      </p:pic>
    </p:spTree>
    <p:extLst>
      <p:ext uri="{BB962C8B-B14F-4D97-AF65-F5344CB8AC3E}">
        <p14:creationId xmlns:p14="http://schemas.microsoft.com/office/powerpoint/2010/main" val="2834862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010E-6BB6-79FD-D409-5E6EE268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15" y="1317624"/>
            <a:ext cx="11221968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B0F0"/>
              </a:buClr>
            </a:pPr>
            <a:r>
              <a:rPr lang="en-US" sz="2800" b="1" dirty="0">
                <a:ea typeface="Cambria"/>
              </a:rPr>
              <a:t>Voice Collection Tools:</a:t>
            </a: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US" dirty="0">
                <a:ea typeface="Cambria"/>
              </a:rPr>
              <a:t> </a:t>
            </a:r>
            <a:r>
              <a:rPr lang="en-GB" sz="2400" dirty="0"/>
              <a:t>IVR systems</a:t>
            </a:r>
            <a:endParaRPr lang="en-US" sz="2400" dirty="0"/>
          </a:p>
          <a:p>
            <a:pPr>
              <a:buClr>
                <a:srgbClr val="0F6FC6"/>
              </a:buClr>
            </a:pPr>
            <a:r>
              <a:rPr lang="en-US" sz="2800" b="1" dirty="0">
                <a:ea typeface="Cambria"/>
              </a:rPr>
              <a:t>Speech-to-Text Conversion:</a:t>
            </a: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Google Cloud Speech-to-Text</a:t>
            </a: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z="2400" dirty="0"/>
              <a:t>Microsoft Azure Speech API</a:t>
            </a:r>
            <a:endParaRPr lang="en-US" sz="2400" dirty="0"/>
          </a:p>
          <a:p>
            <a:pPr>
              <a:buClr>
                <a:srgbClr val="0F6FC6"/>
              </a:buClr>
            </a:pPr>
            <a:r>
              <a:rPr lang="en-GB" sz="2800" b="1" i="0" dirty="0">
                <a:solidFill>
                  <a:srgbClr val="1F1F1F"/>
                </a:solidFill>
                <a:effectLst/>
              </a:rPr>
              <a:t>Natural language processing (NLP).</a:t>
            </a:r>
          </a:p>
          <a:p>
            <a:pPr>
              <a:buClr>
                <a:srgbClr val="0F6FC6"/>
              </a:buClr>
            </a:pPr>
            <a:r>
              <a:rPr lang="en-GB" sz="2800" b="1" dirty="0">
                <a:solidFill>
                  <a:srgbClr val="1F1F1F"/>
                </a:solidFill>
              </a:rPr>
              <a:t>Machine learning algorithms.</a:t>
            </a:r>
          </a:p>
          <a:p>
            <a:pPr>
              <a:buClr>
                <a:srgbClr val="0F6FC6"/>
              </a:buClr>
            </a:pPr>
            <a:r>
              <a:rPr lang="en-GB" sz="2800" b="1" dirty="0">
                <a:solidFill>
                  <a:srgbClr val="1F1F1F"/>
                </a:solidFill>
              </a:rPr>
              <a:t>Classification algorithms.</a:t>
            </a:r>
          </a:p>
          <a:p>
            <a:pPr>
              <a:buClr>
                <a:srgbClr val="0F6FC6"/>
              </a:buClr>
            </a:pPr>
            <a:r>
              <a:rPr lang="en-GB" sz="2800" b="1" dirty="0">
                <a:solidFill>
                  <a:srgbClr val="1F1F1F"/>
                </a:solidFill>
              </a:rPr>
              <a:t>React, </a:t>
            </a:r>
            <a:r>
              <a:rPr lang="en-GB" sz="2800" b="1" dirty="0" err="1">
                <a:solidFill>
                  <a:srgbClr val="1F1F1F"/>
                </a:solidFill>
              </a:rPr>
              <a:t>Javascript</a:t>
            </a:r>
            <a:r>
              <a:rPr lang="en-GB" sz="2800" b="1" dirty="0">
                <a:solidFill>
                  <a:srgbClr val="1F1F1F"/>
                </a:solidFill>
              </a:rPr>
              <a:t> Libraries.</a:t>
            </a:r>
          </a:p>
          <a:p>
            <a:pPr>
              <a:buClr>
                <a:srgbClr val="0F6FC6"/>
              </a:buClr>
            </a:pPr>
            <a:endParaRPr lang="en-GB" sz="2800" b="1" dirty="0">
              <a:solidFill>
                <a:srgbClr val="1F1F1F"/>
              </a:solidFill>
            </a:endParaRPr>
          </a:p>
          <a:p>
            <a:pPr>
              <a:buClr>
                <a:srgbClr val="0F6FC6"/>
              </a:buClr>
            </a:pPr>
            <a:endParaRPr lang="en-GB" sz="2800" b="1" i="0" dirty="0">
              <a:solidFill>
                <a:srgbClr val="1F1F1F"/>
              </a:solidFill>
              <a:effectLst/>
            </a:endParaRPr>
          </a:p>
          <a:p>
            <a:pPr>
              <a:buClr>
                <a:srgbClr val="0F6FC6"/>
              </a:buClr>
            </a:pPr>
            <a:endParaRPr lang="en-US" sz="2800" b="1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A2ED8-6138-0197-60EC-22AA3EF0471A}"/>
              </a:ext>
            </a:extLst>
          </p:cNvPr>
          <p:cNvSpPr txBox="1">
            <a:spLocks/>
          </p:cNvSpPr>
          <p:nvPr/>
        </p:nvSpPr>
        <p:spPr>
          <a:xfrm>
            <a:off x="175380" y="301567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53A40C-4B61-FE04-F55E-86C5BD57171B}"/>
              </a:ext>
            </a:extLst>
          </p:cNvPr>
          <p:cNvSpPr txBox="1">
            <a:spLocks/>
          </p:cNvSpPr>
          <p:nvPr/>
        </p:nvSpPr>
        <p:spPr>
          <a:xfrm>
            <a:off x="6672943" y="1719943"/>
            <a:ext cx="4549302" cy="518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260D1-F58F-6912-7B9C-5B765DF3F053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21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42F6-417B-FCA1-6A4A-B27CDD4C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Clr>
                <a:srgbClr val="00B0F0"/>
              </a:buClr>
              <a:buNone/>
            </a:pPr>
            <a:r>
              <a:rPr lang="en-US" sz="2800" dirty="0">
                <a:ea typeface="Cambria"/>
              </a:rPr>
              <a:t>System Requirements:</a:t>
            </a: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ea typeface="Cambria"/>
              </a:rPr>
              <a:t>Voice Recording Collection</a:t>
            </a:r>
          </a:p>
          <a:p>
            <a:pPr>
              <a:buClr>
                <a:srgbClr val="0F6FC6"/>
              </a:buClr>
            </a:pPr>
            <a:r>
              <a:rPr lang="en-GB" sz="2400" dirty="0"/>
              <a:t>Devices with microphones or IVR systems.</a:t>
            </a: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r>
              <a:rPr lang="en-GB" sz="2400" b="1" dirty="0"/>
              <a:t>Speech-to-Text Conversion</a:t>
            </a:r>
            <a:endParaRPr lang="en-GB" sz="2400" dirty="0"/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Use APIs like Google Cloud or Azure.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Tools to improve audio quality.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Storage for audio and </a:t>
            </a:r>
            <a:r>
              <a:rPr lang="en-GB" sz="2400" dirty="0" err="1"/>
              <a:t>ext</a:t>
            </a:r>
            <a:r>
              <a:rPr lang="en-GB" sz="2400" dirty="0"/>
              <a:t> data.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400" b="1" dirty="0"/>
              <a:t>NLP for Feedback Analysis</a:t>
            </a:r>
            <a:endParaRPr lang="en-GB" sz="2400" dirty="0"/>
          </a:p>
          <a:p>
            <a:pPr>
              <a:buClr>
                <a:srgbClr val="0070C0"/>
              </a:buClr>
            </a:pPr>
            <a:r>
              <a:rPr lang="en-GB" sz="2400" dirty="0"/>
              <a:t>Use AI tools like Google Cloud NLP.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400" b="1" dirty="0"/>
              <a:t>Feedback Categorization</a:t>
            </a:r>
            <a:endParaRPr lang="en-GB" sz="2400" dirty="0"/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Machine learning to group feedback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Labelled data to train models.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400" b="1" dirty="0"/>
              <a:t>Automated Suggestions</a:t>
            </a:r>
            <a:endParaRPr lang="en-GB" sz="2400" dirty="0"/>
          </a:p>
          <a:p>
            <a:pPr>
              <a:buClr>
                <a:srgbClr val="0070C0"/>
              </a:buClr>
            </a:pPr>
            <a:r>
              <a:rPr lang="en-GB" sz="2400" dirty="0"/>
              <a:t>AI based recommendations models.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GB" sz="2400" b="1" dirty="0"/>
              <a:t>Dashboard Summary Display</a:t>
            </a:r>
            <a:endParaRPr lang="en-GB" sz="2400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en-US" sz="2400" b="1" dirty="0">
              <a:ea typeface="Cambria"/>
            </a:endParaRP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b="1" dirty="0">
              <a:ea typeface="Cambria"/>
            </a:endParaRPr>
          </a:p>
          <a:p>
            <a:pPr>
              <a:buClr>
                <a:srgbClr val="0F6FC6"/>
              </a:buClr>
              <a:buFont typeface="Wingdings" panose="05000000000000000000" pitchFamily="2" charset="2"/>
              <a:buChar char="Ø"/>
            </a:pPr>
            <a:endParaRPr lang="en-US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2547FA-BBA1-6A04-FF94-E8F9419E271D}"/>
              </a:ext>
            </a:extLst>
          </p:cNvPr>
          <p:cNvSpPr txBox="1">
            <a:spLocks/>
          </p:cNvSpPr>
          <p:nvPr/>
        </p:nvSpPr>
        <p:spPr>
          <a:xfrm>
            <a:off x="226180" y="311577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236CC-9716-D76C-1BE2-5B87385F5AC8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82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12A3303-B4F6-E8E5-98DD-4EF9ACE95B69}"/>
              </a:ext>
            </a:extLst>
          </p:cNvPr>
          <p:cNvSpPr txBox="1">
            <a:spLocks/>
          </p:cNvSpPr>
          <p:nvPr/>
        </p:nvSpPr>
        <p:spPr>
          <a:xfrm>
            <a:off x="175380" y="289566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Gantt Chart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74C97-3DCB-1836-5FF2-918D61947AA3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D294-1CAA-4D7C-8E02-2639D55E0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7" descr="A graph with a graph and a diagram&#10;&#10;Description automatically generated with medium confidence">
            <a:extLst>
              <a:ext uri="{FF2B5EF4-FFF2-40B4-BE49-F238E27FC236}">
                <a16:creationId xmlns:a16="http://schemas.microsoft.com/office/drawing/2014/main" id="{35CFCBBF-D8B2-4D3D-B220-C9BE67B2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634"/>
            <a:ext cx="11684000" cy="51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4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2D0BF-2267-B095-48F7-CFEA5D55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u="sng" dirty="0">
                <a:ea typeface="Cambria"/>
              </a:rPr>
              <a:t>Market Potential:</a:t>
            </a:r>
          </a:p>
          <a:p>
            <a:pPr>
              <a:buClr>
                <a:srgbClr val="00B0F0"/>
              </a:buClr>
            </a:pPr>
            <a:r>
              <a:rPr lang="en-US" sz="2200" dirty="0">
                <a:ea typeface="Cambria"/>
              </a:rPr>
              <a:t>Emphasize the competitive advantage of using voice-based feedback over traditional text-based methods for real-time customer insights.</a:t>
            </a:r>
          </a:p>
          <a:p>
            <a:pPr marL="0" indent="0">
              <a:buNone/>
            </a:pPr>
            <a:r>
              <a:rPr lang="en-US" sz="2200" b="1" u="sng" dirty="0">
                <a:ea typeface="Cambria"/>
              </a:rPr>
              <a:t>Competitive Advantage:</a:t>
            </a:r>
          </a:p>
          <a:p>
            <a:pPr>
              <a:buClr>
                <a:srgbClr val="00B0F0"/>
              </a:buClr>
              <a:buFont typeface="Arial,Sans-Serif"/>
              <a:buChar char="•"/>
            </a:pPr>
            <a:r>
              <a:rPr lang="en-US" sz="2200" dirty="0">
                <a:ea typeface="Cambria"/>
              </a:rPr>
              <a:t> Focus on businesses that want to improve customer experience through more accurate feedback analysis.</a:t>
            </a:r>
          </a:p>
          <a:p>
            <a:pPr>
              <a:buClr>
                <a:srgbClr val="00B0F0"/>
              </a:buClr>
              <a:buFont typeface="Arial,Sans-Serif"/>
              <a:buChar char="•"/>
            </a:pPr>
            <a:r>
              <a:rPr lang="en-US" sz="2200" dirty="0">
                <a:ea typeface="Cambria"/>
              </a:rPr>
              <a:t>Revenue Model</a:t>
            </a:r>
            <a:endParaRPr lang="en-US" dirty="0">
              <a:ea typeface="Cambri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49BBC-7BFF-8BDE-CDAB-FB829A636537}"/>
              </a:ext>
            </a:extLst>
          </p:cNvPr>
          <p:cNvSpPr txBox="1">
            <a:spLocks/>
          </p:cNvSpPr>
          <p:nvPr/>
        </p:nvSpPr>
        <p:spPr>
          <a:xfrm>
            <a:off x="175380" y="270110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86ED37-D955-A35F-EB48-81AADC91BB93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88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5900D7CF-31E6-6CC9-96D3-F582E52920C2}"/>
              </a:ext>
            </a:extLst>
          </p:cNvPr>
          <p:cNvSpPr txBox="1">
            <a:spLocks/>
          </p:cNvSpPr>
          <p:nvPr/>
        </p:nvSpPr>
        <p:spPr>
          <a:xfrm>
            <a:off x="175380" y="444173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9498B-25D4-5524-4838-8EA7A517D803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8" name="Content Placeholder 11" descr="A screenshot of a phone&#10;&#10;Description automatically generated">
            <a:extLst>
              <a:ext uri="{FF2B5EF4-FFF2-40B4-BE49-F238E27FC236}">
                <a16:creationId xmlns:a16="http://schemas.microsoft.com/office/drawing/2014/main" id="{A6875E89-8019-43BA-AE36-B7B58487D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10495" r="4466" b="36735"/>
          <a:stretch/>
        </p:blipFill>
        <p:spPr>
          <a:xfrm>
            <a:off x="1911509" y="1346778"/>
            <a:ext cx="7650633" cy="47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21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1BEDF-447E-C574-5C03-C5B4BFAE6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80" y="1387870"/>
            <a:ext cx="1201662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ea typeface="Cambria"/>
              </a:rPr>
              <a:t>[1] NLP techniques for automating responses to customer queries: a systematic review," Discover Artificial Intelligence.(</a:t>
            </a:r>
            <a:r>
              <a:rPr lang="en-US" sz="2400" dirty="0">
                <a:solidFill>
                  <a:srgbClr val="000000"/>
                </a:solidFill>
                <a:ea typeface="Cambria"/>
                <a:hlinkClick r:id="rId2"/>
              </a:rPr>
              <a:t>https://link.springer.com/article/10.1007/s44163-023-00065-5</a:t>
            </a:r>
            <a:r>
              <a:rPr lang="en-US" sz="2400" dirty="0">
                <a:solidFill>
                  <a:srgbClr val="000000"/>
                </a:solidFill>
                <a:ea typeface="Cambria"/>
              </a:rPr>
              <a:t>)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ea typeface="Cambria"/>
              </a:rPr>
              <a:t>[2] Choi et al., "Impact of Voice Commerce on Customer Satisfaction in Comparison with E-commerce," ResearchGate. Available: </a:t>
            </a:r>
            <a:r>
              <a:rPr lang="en-US" sz="2400" dirty="0">
                <a:solidFill>
                  <a:srgbClr val="000000"/>
                </a:solidFill>
                <a:ea typeface="Cambria"/>
                <a:hlinkClick r:id="rId3"/>
              </a:rPr>
              <a:t>https://www.researchgate.net/publication/365489357</a:t>
            </a:r>
            <a:r>
              <a:rPr lang="en-US" sz="2400" dirty="0">
                <a:solidFill>
                  <a:srgbClr val="000000"/>
                </a:solidFill>
                <a:ea typeface="Cambria"/>
              </a:rPr>
              <a:t>.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  <a:ea typeface="Cambria"/>
              </a:rPr>
              <a:t>[3] </a:t>
            </a:r>
            <a:r>
              <a:rPr lang="en-GB" sz="2400" dirty="0"/>
              <a:t>M. </a:t>
            </a:r>
            <a:r>
              <a:rPr lang="en-GB" sz="2400" dirty="0" err="1"/>
              <a:t>Faraon</a:t>
            </a:r>
            <a:r>
              <a:rPr lang="en-GB" sz="2400" dirty="0"/>
              <a:t> and K. </a:t>
            </a:r>
            <a:r>
              <a:rPr lang="en-GB" sz="2400" dirty="0" err="1"/>
              <a:t>Rönkkö</a:t>
            </a:r>
            <a:r>
              <a:rPr lang="en-GB" sz="2400" dirty="0"/>
              <a:t>, "</a:t>
            </a:r>
            <a:r>
              <a:rPr lang="en-GB" sz="2400" dirty="0" err="1"/>
              <a:t>VoiceBack</a:t>
            </a:r>
            <a:r>
              <a:rPr lang="en-GB" sz="2400" dirty="0"/>
              <a:t>: Design of Artificial Intelligence-Driven Voice-Based Feedback System for Customer-Agency Communication in Online Travel Services," Information, vol. 15, no. 8, pp. 468, 2024. Available: </a:t>
            </a:r>
            <a:r>
              <a:rPr lang="en-GB" sz="2400" dirty="0">
                <a:hlinkClick r:id="rId4"/>
              </a:rPr>
              <a:t>https://doi.org/10.3390/info15080468</a:t>
            </a:r>
            <a:r>
              <a:rPr lang="en-GB" sz="2400" dirty="0"/>
              <a:t>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5ACE44-08E6-F8F4-C0DB-805ADBCEC455}"/>
              </a:ext>
            </a:extLst>
          </p:cNvPr>
          <p:cNvSpPr txBox="1">
            <a:spLocks/>
          </p:cNvSpPr>
          <p:nvPr/>
        </p:nvSpPr>
        <p:spPr>
          <a:xfrm>
            <a:off x="175380" y="288530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A9114-0AC5-011D-0AB0-42C9BFBA7712}"/>
              </a:ext>
            </a:extLst>
          </p:cNvPr>
          <p:cNvSpPr/>
          <p:nvPr/>
        </p:nvSpPr>
        <p:spPr>
          <a:xfrm>
            <a:off x="3048000" y="649922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IT21374838</a:t>
            </a:r>
            <a:r>
              <a:rPr lang="en-US" sz="1800" dirty="0">
                <a:solidFill>
                  <a:schemeClr val="tx1"/>
                </a:solidFill>
              </a:rPr>
              <a:t>   |  </a:t>
            </a:r>
            <a:r>
              <a:rPr lang="en-US" sz="1800" b="1" dirty="0">
                <a:solidFill>
                  <a:schemeClr val="tx1"/>
                </a:solidFill>
              </a:rPr>
              <a:t>Silva K.H.L.D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24-25J-298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58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1FB23F-378F-0EE1-B637-9295E9D2C714}"/>
              </a:ext>
            </a:extLst>
          </p:cNvPr>
          <p:cNvSpPr/>
          <p:nvPr/>
        </p:nvSpPr>
        <p:spPr>
          <a:xfrm>
            <a:off x="1134893" y="2784702"/>
            <a:ext cx="9922213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Open Sans"/>
                <a:ea typeface="Cambria"/>
                <a:cs typeface="Open Sans"/>
              </a:rPr>
              <a:t>Thank You</a:t>
            </a:r>
            <a:r>
              <a:rPr lang="en-US" sz="5400" b="1">
                <a:latin typeface="Open Sans"/>
                <a:ea typeface="Cambria"/>
                <a:cs typeface="Open Sans"/>
              </a:rPr>
              <a:t>!</a:t>
            </a:r>
            <a:endParaRPr lang="en-US" sz="5400" b="1" dirty="0">
              <a:latin typeface="Open Sans"/>
              <a:cs typeface="Open Sans"/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17BBA4B0-7A63-65ED-F444-B2BC5BA22068}"/>
              </a:ext>
            </a:extLst>
          </p:cNvPr>
          <p:cNvSpPr/>
          <p:nvPr/>
        </p:nvSpPr>
        <p:spPr>
          <a:xfrm>
            <a:off x="90791" y="13943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CE8EF4AF-6950-FD99-7401-4023C4E1E6EF}"/>
              </a:ext>
            </a:extLst>
          </p:cNvPr>
          <p:cNvSpPr/>
          <p:nvPr/>
        </p:nvSpPr>
        <p:spPr>
          <a:xfrm rot="10800000">
            <a:off x="10577208" y="2650787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4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IT21361272 | </a:t>
            </a:r>
            <a:r>
              <a:rPr lang="en-US" dirty="0" err="1"/>
              <a:t>Ellewela</a:t>
            </a:r>
            <a:r>
              <a:rPr lang="en-US" dirty="0"/>
              <a:t> </a:t>
            </a:r>
            <a:r>
              <a:rPr lang="en-US" dirty="0" err="1"/>
              <a:t>A.v.h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Technology(IT)</a:t>
            </a: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05F08A1E-0F29-0759-B56F-9A7F368D4896}"/>
              </a:ext>
            </a:extLst>
          </p:cNvPr>
          <p:cNvSpPr/>
          <p:nvPr/>
        </p:nvSpPr>
        <p:spPr>
          <a:xfrm>
            <a:off x="304800" y="3048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EF274D9-9948-4F7E-19AA-D57C9BD725BE}"/>
              </a:ext>
            </a:extLst>
          </p:cNvPr>
          <p:cNvSpPr/>
          <p:nvPr/>
        </p:nvSpPr>
        <p:spPr>
          <a:xfrm rot="10800000">
            <a:off x="10363200" y="2514600"/>
            <a:ext cx="1524000" cy="3894362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D4ED1-A262-D588-AC5E-4BA9C6566D1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</a:t>
            </a:r>
            <a:r>
              <a:rPr lang="en-US" b="1" dirty="0">
                <a:solidFill>
                  <a:schemeClr val="tx1"/>
                </a:solidFill>
              </a:rPr>
              <a:t>V.H</a:t>
            </a:r>
            <a:r>
              <a:rPr lang="en-US" sz="1800" b="1" dirty="0">
                <a:solidFill>
                  <a:schemeClr val="tx1"/>
                </a:solidFill>
              </a:rPr>
              <a:t>   |   24-25J-298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DE7C809-13F2-AB84-50B6-9432A9BA0A4C}"/>
              </a:ext>
            </a:extLst>
          </p:cNvPr>
          <p:cNvSpPr txBox="1">
            <a:spLocks/>
          </p:cNvSpPr>
          <p:nvPr/>
        </p:nvSpPr>
        <p:spPr>
          <a:xfrm>
            <a:off x="963084" y="4102212"/>
            <a:ext cx="6658486" cy="719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F6FC6"/>
                </a:solidFill>
              </a:rPr>
              <a:t>Implement an automated voice system activation system for the courier service to enhance delivery time prediction.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2A1D0-04DE-4C0F-BAED-F7000F027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16" y="140686"/>
            <a:ext cx="2022784" cy="2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115132-3798-E1E2-1A27-3FF125FAA9BF}"/>
              </a:ext>
            </a:extLst>
          </p:cNvPr>
          <p:cNvSpPr/>
          <p:nvPr/>
        </p:nvSpPr>
        <p:spPr>
          <a:xfrm>
            <a:off x="24795" y="2905276"/>
            <a:ext cx="12172345" cy="1049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Open Sans"/>
                <a:ea typeface="Cambria"/>
                <a:cs typeface="Open Sans"/>
              </a:rPr>
              <a:t>INTRODUCTION</a:t>
            </a:r>
            <a:endParaRPr lang="en-US" sz="5400" b="1">
              <a:latin typeface="Open Sans"/>
              <a:cs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3D0A1-0910-920D-1233-C57F84415626}"/>
              </a:ext>
            </a:extLst>
          </p:cNvPr>
          <p:cNvSpPr/>
          <p:nvPr/>
        </p:nvSpPr>
        <p:spPr>
          <a:xfrm>
            <a:off x="2610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|   24-25J-298</a:t>
            </a:r>
          </a:p>
        </p:txBody>
      </p:sp>
    </p:spTree>
    <p:extLst>
      <p:ext uri="{BB962C8B-B14F-4D97-AF65-F5344CB8AC3E}">
        <p14:creationId xmlns:p14="http://schemas.microsoft.com/office/powerpoint/2010/main" val="137118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lang="en-US" dirty="0"/>
              <a:t>Customers expect accurate, real-time delivery updates in today's eCommerce landscape.</a:t>
            </a:r>
          </a:p>
          <a:p>
            <a:pPr>
              <a:buClr>
                <a:srgbClr val="0070C0"/>
              </a:buClr>
            </a:pPr>
            <a:r>
              <a:rPr lang="en-US" dirty="0"/>
              <a:t>Manual tracking and updates lead to delays and inaccurate delivery time predictions.</a:t>
            </a:r>
          </a:p>
          <a:p>
            <a:pPr>
              <a:buClr>
                <a:srgbClr val="0070C0"/>
              </a:buClr>
            </a:pPr>
            <a:r>
              <a:rPr lang="en-US" dirty="0"/>
              <a:t>Voice activation and NLP now enable real-time, automated communication in delivery systems.</a:t>
            </a:r>
            <a:endParaRPr lang="en-US" sz="1000" dirty="0"/>
          </a:p>
          <a:p>
            <a:pPr>
              <a:buClr>
                <a:srgbClr val="0070C0"/>
              </a:buClr>
            </a:pPr>
            <a:r>
              <a:rPr lang="en-US" dirty="0"/>
              <a:t>Automating voice updates improves delivery time accuracy and enhances customer satisfaction.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IT21361272  |   </a:t>
            </a:r>
            <a:r>
              <a:rPr lang="en-US" sz="1800" b="1" dirty="0" err="1">
                <a:solidFill>
                  <a:schemeClr val="tx1"/>
                </a:solidFill>
              </a:rPr>
              <a:t>Ellewela</a:t>
            </a:r>
            <a:r>
              <a:rPr lang="en-US" sz="1800" b="1" dirty="0">
                <a:solidFill>
                  <a:schemeClr val="tx1"/>
                </a:solidFill>
              </a:rPr>
              <a:t> A.V.H   |   24-25J-298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7965B7E-7CD6-08F7-CDCC-F01021A8AFD0}"/>
              </a:ext>
            </a:extLst>
          </p:cNvPr>
          <p:cNvSpPr txBox="1">
            <a:spLocks/>
          </p:cNvSpPr>
          <p:nvPr/>
        </p:nvSpPr>
        <p:spPr>
          <a:xfrm>
            <a:off x="157238" y="282045"/>
            <a:ext cx="11841239" cy="677107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 b="1">
                <a:latin typeface="Open Sans"/>
                <a:ea typeface="Open Sans"/>
                <a:cs typeface="Open San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1" ma:contentTypeDescription="Create a new document." ma:contentTypeScope="" ma:versionID="3464294334af2af58ebdb24b0523974a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f235eea4865203e9d1d2209ef62df4c5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749598B1-52DE-43C2-B0BA-EA0A14406C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DFBD69-D735-4A04-A20E-3621A51A3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DB2F76-C58E-4B6E-BB44-52E6EA525BE9}">
  <ds:schemaRefs>
    <ds:schemaRef ds:uri="http://schemas.openxmlformats.org/package/2006/metadata/core-properties"/>
    <ds:schemaRef ds:uri="0a309874-fbba-4e31-9c4e-e64ae7d8afb5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fca3a253-bf92-4952-97e0-dae6abdf37df"/>
    <ds:schemaRef ds:uri="http://schemas.microsoft.com/office/2006/metadata/properties"/>
    <ds:schemaRef ds:uri="http://purl.org/dc/terms/"/>
    <ds:schemaRef ds:uri="4da6588c-a52b-4d0b-8663-93e0f7ef87c0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10411</TotalTime>
  <Words>3857</Words>
  <Application>Microsoft Office PowerPoint</Application>
  <PresentationFormat>Widescreen</PresentationFormat>
  <Paragraphs>524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Adobe Devanagari</vt:lpstr>
      <vt:lpstr>Arial</vt:lpstr>
      <vt:lpstr>Arial,Sans-Serif</vt:lpstr>
      <vt:lpstr>Calibri</vt:lpstr>
      <vt:lpstr>Cambria</vt:lpstr>
      <vt:lpstr>Merriweather Sans</vt:lpstr>
      <vt:lpstr>Open Sans</vt:lpstr>
      <vt:lpstr>Roboto Slab</vt:lpstr>
      <vt:lpstr>TimesNewRomanPSMT*1</vt:lpstr>
      <vt:lpstr>-webkit-standard</vt:lpstr>
      <vt:lpstr>Wingdings</vt:lpstr>
      <vt:lpstr>Office Theme</vt:lpstr>
      <vt:lpstr>Innovative Enhancement in Online Delivery Service</vt:lpstr>
      <vt:lpstr>Team</vt:lpstr>
      <vt:lpstr>PowerPoint Presentation</vt:lpstr>
      <vt:lpstr>PowerPoint Presentation</vt:lpstr>
      <vt:lpstr>PowerPoint Presentation</vt:lpstr>
      <vt:lpstr>PowerPoint Presentation</vt:lpstr>
      <vt:lpstr>IT21361272 | Ellewela A.v.h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IT21165634 | RathnAyaka K.P.Y.N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IT21165948 | D.T.D DISSANAYAKE</vt:lpstr>
      <vt:lpstr>PowerPoint Presentation</vt:lpstr>
      <vt:lpstr>Background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IT21374838 | SILVA K.H.L.D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Networks of GPS-Enabled Boats for cloud-based Water Quality monitoring in Lakes</dc:title>
  <dc:creator>Kavindu Dilshan</dc:creator>
  <cp:lastModifiedBy>Adithya Virajith</cp:lastModifiedBy>
  <cp:revision>133</cp:revision>
  <dcterms:created xsi:type="dcterms:W3CDTF">2024-07-27T18:28:48Z</dcterms:created>
  <dcterms:modified xsi:type="dcterms:W3CDTF">2024-12-09T05:57:39Z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56ac557-f879-4314-a0dd-31320f1fd83e_Enabled">
    <vt:lpwstr>true</vt:lpwstr>
  </property>
  <property fmtid="{D5CDD505-2E9C-101B-9397-08002B2CF9AE}" pid="3" name="MSIP_Label_956ac557-f879-4314-a0dd-31320f1fd83e_SetDate">
    <vt:lpwstr>2024-07-27T19:32:31Z</vt:lpwstr>
  </property>
  <property fmtid="{D5CDD505-2E9C-101B-9397-08002B2CF9AE}" pid="4" name="MSIP_Label_956ac557-f879-4314-a0dd-31320f1fd83e_Method">
    <vt:lpwstr>Standard</vt:lpwstr>
  </property>
  <property fmtid="{D5CDD505-2E9C-101B-9397-08002B2CF9AE}" pid="5" name="MSIP_Label_956ac557-f879-4314-a0dd-31320f1fd83e_Name">
    <vt:lpwstr>956ac557-f879-4314-a0dd-31320f1fd83e</vt:lpwstr>
  </property>
  <property fmtid="{D5CDD505-2E9C-101B-9397-08002B2CF9AE}" pid="6" name="MSIP_Label_956ac557-f879-4314-a0dd-31320f1fd83e_SiteId">
    <vt:lpwstr>97424943-93ed-421f-81ce-f245fd53a717</vt:lpwstr>
  </property>
  <property fmtid="{D5CDD505-2E9C-101B-9397-08002B2CF9AE}" pid="7" name="MSIP_Label_956ac557-f879-4314-a0dd-31320f1fd83e_ActionId">
    <vt:lpwstr>1039ee45-3b1f-43f7-81b0-61d4edd753ec</vt:lpwstr>
  </property>
  <property fmtid="{D5CDD505-2E9C-101B-9397-08002B2CF9AE}" pid="8" name="MSIP_Label_956ac557-f879-4314-a0dd-31320f1fd83e_ContentBits">
    <vt:lpwstr>0</vt:lpwstr>
  </property>
  <property fmtid="{D5CDD505-2E9C-101B-9397-08002B2CF9AE}" pid="9" name="ContentTypeId">
    <vt:lpwstr>0x0101007D2C76CD229CDD4285A19EEDA46A2A94</vt:lpwstr>
  </property>
  <property fmtid="{D5CDD505-2E9C-101B-9397-08002B2CF9AE}" pid="10" name="MediaServiceImageTags">
    <vt:lpwstr/>
  </property>
</Properties>
</file>